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257" r:id="rId3"/>
    <p:sldId id="258" r:id="rId4"/>
    <p:sldId id="283" r:id="rId5"/>
    <p:sldId id="265" r:id="rId6"/>
    <p:sldId id="290" r:id="rId7"/>
    <p:sldId id="291" r:id="rId8"/>
    <p:sldId id="292" r:id="rId9"/>
    <p:sldId id="308" r:id="rId10"/>
    <p:sldId id="312" r:id="rId11"/>
    <p:sldId id="299" r:id="rId12"/>
    <p:sldId id="270" r:id="rId13"/>
    <p:sldId id="266" r:id="rId14"/>
    <p:sldId id="309" r:id="rId15"/>
    <p:sldId id="295" r:id="rId16"/>
    <p:sldId id="313" r:id="rId17"/>
    <p:sldId id="305" r:id="rId18"/>
    <p:sldId id="315" r:id="rId19"/>
    <p:sldId id="267" r:id="rId20"/>
    <p:sldId id="272" r:id="rId21"/>
    <p:sldId id="307" r:id="rId22"/>
    <p:sldId id="316" r:id="rId23"/>
    <p:sldId id="271" r:id="rId24"/>
    <p:sldId id="325" r:id="rId25"/>
    <p:sldId id="310" r:id="rId26"/>
    <p:sldId id="302" r:id="rId27"/>
    <p:sldId id="317" r:id="rId28"/>
    <p:sldId id="274" r:id="rId29"/>
    <p:sldId id="275" r:id="rId30"/>
    <p:sldId id="320" r:id="rId31"/>
    <p:sldId id="277" r:id="rId32"/>
    <p:sldId id="278" r:id="rId33"/>
    <p:sldId id="285" r:id="rId34"/>
    <p:sldId id="321" r:id="rId35"/>
    <p:sldId id="286" r:id="rId36"/>
    <p:sldId id="281" r:id="rId37"/>
    <p:sldId id="324" r:id="rId38"/>
    <p:sldId id="319" r:id="rId39"/>
    <p:sldId id="282" r:id="rId40"/>
    <p:sldId id="318" r:id="rId41"/>
    <p:sldId id="264" r:id="rId42"/>
    <p:sldId id="269" r:id="rId43"/>
    <p:sldId id="311" r:id="rId44"/>
    <p:sldId id="288" r:id="rId45"/>
    <p:sldId id="322" r:id="rId46"/>
    <p:sldId id="326"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74" autoAdjust="0"/>
    <p:restoredTop sz="98502" autoAdjust="0"/>
  </p:normalViewPr>
  <p:slideViewPr>
    <p:cSldViewPr>
      <p:cViewPr varScale="1">
        <p:scale>
          <a:sx n="73" d="100"/>
          <a:sy n="73" d="100"/>
        </p:scale>
        <p:origin x="-106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89D88A-5EE9-427C-B61E-D16B12EB224E}" type="datetimeFigureOut">
              <a:rPr lang="en-US" smtClean="0"/>
              <a:t>11/6/2016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8F1C81-351F-4889-90B2-2CE873BBD276}" type="slidenum">
              <a:rPr lang="en-US" smtClean="0"/>
              <a:t>‹#›</a:t>
            </a:fld>
            <a:endParaRPr lang="en-US"/>
          </a:p>
        </p:txBody>
      </p:sp>
    </p:spTree>
    <p:extLst>
      <p:ext uri="{BB962C8B-B14F-4D97-AF65-F5344CB8AC3E}">
        <p14:creationId xmlns:p14="http://schemas.microsoft.com/office/powerpoint/2010/main" val="23730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visuals.datadriven.yale.edu/pollution-ma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slides for</a:t>
            </a:r>
            <a:r>
              <a:rPr lang="en-US" baseline="0" dirty="0" smtClean="0"/>
              <a:t> Week 1 of the Corporate Sustainability Leadership Education Program Online Class. Our topic this week is: Understanding the Challenge and Sustainable Development.</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1</a:t>
            </a:fld>
            <a:endParaRPr lang="en-US"/>
          </a:p>
        </p:txBody>
      </p:sp>
    </p:spTree>
    <p:extLst>
      <p:ext uri="{BB962C8B-B14F-4D97-AF65-F5344CB8AC3E}">
        <p14:creationId xmlns:p14="http://schemas.microsoft.com/office/powerpoint/2010/main" val="3443055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challenge, then, is this: How will a growing population live on a polluted, finite, and changing planet? That is the basic</a:t>
            </a:r>
            <a:r>
              <a:rPr lang="en-US" baseline="0" dirty="0" smtClean="0"/>
              <a:t> overall challenge, but it is defined by smaller, interconnected challenges that we will now explore briefly:</a:t>
            </a:r>
          </a:p>
          <a:p>
            <a:endParaRPr lang="en-US" baseline="0" dirty="0" smtClean="0"/>
          </a:p>
          <a:p>
            <a:pPr marL="171450" lvl="0" indent="-171450">
              <a:buFont typeface="Arial" panose="020B0604020202020204" pitchFamily="34" charset="0"/>
              <a:buChar char="•"/>
            </a:pPr>
            <a:r>
              <a:rPr lang="en-US" dirty="0" smtClean="0"/>
              <a:t>Pollution and toxic waste</a:t>
            </a:r>
          </a:p>
          <a:p>
            <a:pPr marL="171450" lvl="0" indent="-171450">
              <a:buFont typeface="Arial" panose="020B0604020202020204" pitchFamily="34" charset="0"/>
              <a:buChar char="•"/>
            </a:pPr>
            <a:r>
              <a:rPr lang="en-US" dirty="0" smtClean="0"/>
              <a:t>Deforestation and biodiversity loss (extinction)</a:t>
            </a:r>
          </a:p>
          <a:p>
            <a:pPr marL="171450" lvl="0" indent="-171450">
              <a:buFont typeface="Arial" panose="020B0604020202020204" pitchFamily="34" charset="0"/>
              <a:buChar char="•"/>
            </a:pPr>
            <a:r>
              <a:rPr lang="en-US" dirty="0" smtClean="0"/>
              <a:t>Energy demand</a:t>
            </a:r>
          </a:p>
          <a:p>
            <a:pPr marL="171450" lvl="0" indent="-171450">
              <a:buFont typeface="Arial" panose="020B0604020202020204" pitchFamily="34" charset="0"/>
              <a:buChar char="•"/>
            </a:pPr>
            <a:r>
              <a:rPr lang="en-US" dirty="0" smtClean="0"/>
              <a:t>Food</a:t>
            </a:r>
            <a:r>
              <a:rPr lang="en-US" baseline="0" dirty="0" smtClean="0"/>
              <a:t> and </a:t>
            </a:r>
            <a:r>
              <a:rPr lang="en-US" dirty="0" smtClean="0"/>
              <a:t>Water</a:t>
            </a:r>
            <a:r>
              <a:rPr lang="en-US" baseline="0" dirty="0" smtClean="0"/>
              <a:t> </a:t>
            </a:r>
            <a:r>
              <a:rPr lang="en-US" dirty="0" smtClean="0"/>
              <a:t>Security</a:t>
            </a:r>
          </a:p>
          <a:p>
            <a:pPr marL="171450" lvl="0" indent="-171450">
              <a:buFont typeface="Arial" panose="020B0604020202020204" pitchFamily="34" charset="0"/>
              <a:buChar char="•"/>
            </a:pPr>
            <a:r>
              <a:rPr lang="en-US" dirty="0" smtClean="0"/>
              <a:t>Climate change</a:t>
            </a:r>
          </a:p>
          <a:p>
            <a:endParaRPr lang="en-US" baseline="0" dirty="0" smtClean="0"/>
          </a:p>
          <a:p>
            <a:r>
              <a:rPr lang="en-US" baseline="0" dirty="0" smtClean="0"/>
              <a:t>All of these issues represent challenges – but also opportunities.</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10</a:t>
            </a:fld>
            <a:endParaRPr lang="en-US"/>
          </a:p>
        </p:txBody>
      </p:sp>
    </p:spTree>
    <p:extLst>
      <p:ext uri="{BB962C8B-B14F-4D97-AF65-F5344CB8AC3E}">
        <p14:creationId xmlns:p14="http://schemas.microsoft.com/office/powerpoint/2010/main" val="416535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Air pollution.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Over 80% of people living in cities have air quality levels that exceed the limits set by </a:t>
            </a:r>
            <a:r>
              <a:rPr lang="en-US" sz="1200" b="0" i="0" kern="1200" baseline="0" dirty="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rPr>
              <a:t>World Health Organization. In most cities around the world, air pollution is getting worse, though in some wealthier regions it is getting better.</a:t>
            </a:r>
          </a:p>
          <a:p>
            <a:endParaRPr lang="en-US" dirty="0" smtClean="0"/>
          </a:p>
          <a:p>
            <a:r>
              <a:rPr lang="en-US" dirty="0" smtClean="0"/>
              <a:t>Image source: </a:t>
            </a:r>
            <a:r>
              <a:rPr lang="en-US" dirty="0" smtClean="0">
                <a:hlinkClick r:id="rId3"/>
              </a:rPr>
              <a:t>http://visuals.datadriven.yale.edu/pollution-map</a:t>
            </a:r>
            <a:r>
              <a:rPr lang="en-US" dirty="0" smtClean="0"/>
              <a:t>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11</a:t>
            </a:fld>
            <a:endParaRPr lang="en-US"/>
          </a:p>
        </p:txBody>
      </p:sp>
    </p:spTree>
    <p:extLst>
      <p:ext uri="{BB962C8B-B14F-4D97-AF65-F5344CB8AC3E}">
        <p14:creationId xmlns:p14="http://schemas.microsoft.com/office/powerpoint/2010/main" val="371477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Toxic waste is another challenge.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More than 200 million people around the world are at risk of exposure to toxic waste. This image is of </a:t>
            </a:r>
            <a:r>
              <a:rPr lang="en-US" sz="1200" b="0" i="0" kern="1200" dirty="0" err="1" smtClean="0">
                <a:solidFill>
                  <a:schemeClr val="tx1"/>
                </a:solidFill>
                <a:effectLst/>
                <a:latin typeface="+mn-lt"/>
                <a:ea typeface="+mn-ea"/>
                <a:cs typeface="+mn-cs"/>
              </a:rPr>
              <a:t>Agbogbloshie</a:t>
            </a:r>
            <a:r>
              <a:rPr lang="en-US" sz="1200" b="0" i="0" kern="1200" dirty="0" smtClean="0">
                <a:solidFill>
                  <a:schemeClr val="tx1"/>
                </a:solidFill>
                <a:effectLst/>
                <a:latin typeface="+mn-lt"/>
                <a:ea typeface="+mn-ea"/>
                <a:cs typeface="+mn-cs"/>
              </a:rPr>
              <a:t> in Ghana, the</a:t>
            </a:r>
            <a:r>
              <a:rPr lang="en-US" sz="1200" b="0" i="0" kern="1200" baseline="0" dirty="0" smtClean="0">
                <a:solidFill>
                  <a:schemeClr val="tx1"/>
                </a:solidFill>
                <a:effectLst/>
                <a:latin typeface="+mn-lt"/>
                <a:ea typeface="+mn-ea"/>
                <a:cs typeface="+mn-cs"/>
              </a:rPr>
              <a:t> world’s biggest e-waste dump. People here and in many poor areas around the world burn e-waste to recover the metals used in electronics. When they do, they release toxins into the water, ground, and air.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As with air pollution, the poorest countries are most likely to be exposed to toxic waste – and toxic waste dumps are only expected to grow as consumption of electronic goods increases.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Image</a:t>
            </a:r>
            <a:r>
              <a:rPr lang="en-US" sz="1200" b="0" i="0" kern="1200" baseline="0" dirty="0" smtClean="0">
                <a:solidFill>
                  <a:schemeClr val="tx1"/>
                </a:solidFill>
                <a:effectLst/>
                <a:latin typeface="+mn-lt"/>
                <a:ea typeface="+mn-ea"/>
                <a:cs typeface="+mn-cs"/>
              </a:rPr>
              <a:t> source: Kevin </a:t>
            </a:r>
            <a:r>
              <a:rPr lang="en-US" sz="1200" b="0" i="0" kern="1200" baseline="0" dirty="0" err="1" smtClean="0">
                <a:solidFill>
                  <a:schemeClr val="tx1"/>
                </a:solidFill>
                <a:effectLst/>
                <a:latin typeface="+mn-lt"/>
                <a:ea typeface="+mn-ea"/>
                <a:cs typeface="+mn-cs"/>
              </a:rPr>
              <a:t>McElvaney</a:t>
            </a:r>
            <a:r>
              <a:rPr lang="en-US" sz="1200" b="0" i="0" kern="1200" baseline="0" dirty="0" smtClean="0">
                <a:solidFill>
                  <a:schemeClr val="tx1"/>
                </a:solidFill>
                <a:effectLst/>
                <a:latin typeface="+mn-lt"/>
                <a:ea typeface="+mn-ea"/>
                <a:cs typeface="+mn-cs"/>
              </a:rPr>
              <a:t>/Al Jazeera (http://www.aljazeera.com/indepth/inpictures/2014/01/pictures-ghana-e-waste-mecca-2014130104740975223.html) </a:t>
            </a:r>
            <a:endParaRPr lang="en-US" b="0" dirty="0"/>
          </a:p>
        </p:txBody>
      </p:sp>
      <p:sp>
        <p:nvSpPr>
          <p:cNvPr id="4" name="Slide Number Placeholder 3"/>
          <p:cNvSpPr>
            <a:spLocks noGrp="1"/>
          </p:cNvSpPr>
          <p:nvPr>
            <p:ph type="sldNum" sz="quarter" idx="10"/>
          </p:nvPr>
        </p:nvSpPr>
        <p:spPr/>
        <p:txBody>
          <a:bodyPr/>
          <a:lstStyle/>
          <a:p>
            <a:fld id="{D48F1C81-351F-4889-90B2-2CE873BBD276}" type="slidenum">
              <a:rPr lang="en-US" smtClean="0"/>
              <a:t>12</a:t>
            </a:fld>
            <a:endParaRPr lang="en-US"/>
          </a:p>
        </p:txBody>
      </p:sp>
    </p:spTree>
    <p:extLst>
      <p:ext uri="{BB962C8B-B14F-4D97-AF65-F5344CB8AC3E}">
        <p14:creationId xmlns:p14="http://schemas.microsoft.com/office/powerpoint/2010/main" val="695838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Deforestation and extinction</a:t>
            </a:r>
            <a:r>
              <a:rPr lang="en-US" baseline="0" dirty="0" smtClean="0"/>
              <a:t> have been environmental problems for many decades now, and they c</a:t>
            </a:r>
            <a:r>
              <a:rPr lang="en-US" dirty="0" smtClean="0"/>
              <a:t>ontinue</a:t>
            </a:r>
            <a:r>
              <a:rPr lang="en-US" baseline="0" dirty="0" smtClean="0"/>
              <a:t> to be problems.  However, there is some good news that the rates of deforestation and extinction are decreasing, as more forest are legally protected.</a:t>
            </a:r>
          </a:p>
          <a:p>
            <a:endParaRPr lang="en-US" baseline="0" dirty="0" smtClean="0"/>
          </a:p>
          <a:p>
            <a:r>
              <a:rPr lang="en-US" baseline="0" dirty="0" smtClean="0"/>
              <a:t>Image sources: </a:t>
            </a:r>
          </a:p>
          <a:p>
            <a:r>
              <a:rPr lang="en-US" baseline="0" dirty="0" smtClean="0"/>
              <a:t>Rainforest: https://upload.wikimedia.org/wikipedia/commons/d/d0/Aerial_view_of_the_Amazon_Rainforest.jpg </a:t>
            </a:r>
          </a:p>
          <a:p>
            <a:r>
              <a:rPr lang="en-US" baseline="0" dirty="0" smtClean="0"/>
              <a:t>De-deforestation: http://www.economist.com/news/science-and-technology/21603409-how-brazil-became-world-leader-reducing-environmental-degradation-cutting</a:t>
            </a:r>
          </a:p>
          <a:p>
            <a:r>
              <a:rPr lang="en-US" baseline="0" dirty="0" smtClean="0"/>
              <a:t>Fewer farewells: http://www.unisi.it/sites/default/files/allegatiparagrafo/theeconomist_20130914_biodiversity_0.pdf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13</a:t>
            </a:fld>
            <a:endParaRPr lang="en-US"/>
          </a:p>
        </p:txBody>
      </p:sp>
    </p:spTree>
    <p:extLst>
      <p:ext uri="{BB962C8B-B14F-4D97-AF65-F5344CB8AC3E}">
        <p14:creationId xmlns:p14="http://schemas.microsoft.com/office/powerpoint/2010/main" val="2986278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Energy is and will continue to be an</a:t>
            </a:r>
            <a:r>
              <a:rPr lang="en-US" baseline="0" dirty="0" smtClean="0"/>
              <a:t> important challenge.</a:t>
            </a:r>
            <a:endParaRPr lang="en-US" dirty="0" smtClean="0"/>
          </a:p>
          <a:p>
            <a:endParaRPr lang="en-US" dirty="0" smtClean="0"/>
          </a:p>
          <a:p>
            <a:r>
              <a:rPr lang="en-US" dirty="0" smtClean="0"/>
              <a:t>Currently, 1.2 billion people, t</a:t>
            </a:r>
            <a:r>
              <a:rPr lang="en-US" baseline="0" dirty="0" smtClean="0"/>
              <a:t>his is mostly in sub-Saharan Africa and developing Asia,</a:t>
            </a:r>
            <a:r>
              <a:rPr lang="en-US" dirty="0" smtClean="0"/>
              <a:t> live in what is called “energy poverty” – they do not have access to electricity or fuel for cooking. </a:t>
            </a:r>
            <a:r>
              <a:rPr lang="en-US" baseline="0" dirty="0" smtClean="0"/>
              <a:t>Energy poverty means that it is difficult to learn, work, cook, or provide medical care.</a:t>
            </a:r>
          </a:p>
          <a:p>
            <a:endParaRPr lang="en-US" dirty="0" smtClean="0"/>
          </a:p>
          <a:p>
            <a:r>
              <a:rPr lang="en-US" dirty="0" smtClean="0"/>
              <a:t>Image source: http://www.princeton.edu/~ina/images/infographics/lights_earth.jpg </a:t>
            </a:r>
          </a:p>
        </p:txBody>
      </p:sp>
      <p:sp>
        <p:nvSpPr>
          <p:cNvPr id="4" name="Slide Number Placeholder 3"/>
          <p:cNvSpPr>
            <a:spLocks noGrp="1"/>
          </p:cNvSpPr>
          <p:nvPr>
            <p:ph type="sldNum" sz="quarter" idx="10"/>
          </p:nvPr>
        </p:nvSpPr>
        <p:spPr/>
        <p:txBody>
          <a:bodyPr/>
          <a:lstStyle/>
          <a:p>
            <a:fld id="{D48F1C81-351F-4889-90B2-2CE873BBD276}" type="slidenum">
              <a:rPr lang="en-US" smtClean="0"/>
              <a:t>14</a:t>
            </a:fld>
            <a:endParaRPr lang="en-US"/>
          </a:p>
        </p:txBody>
      </p:sp>
    </p:spTree>
    <p:extLst>
      <p:ext uri="{BB962C8B-B14F-4D97-AF65-F5344CB8AC3E}">
        <p14:creationId xmlns:p14="http://schemas.microsoft.com/office/powerpoint/2010/main" val="4040624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Given the fundamental importance of energy, and the expectation</a:t>
            </a:r>
            <a:r>
              <a:rPr lang="en-US" baseline="0" dirty="0" smtClean="0"/>
              <a:t> of growing population and growing wealth, the worldwide </a:t>
            </a:r>
            <a:r>
              <a:rPr lang="en-US" dirty="0" smtClean="0"/>
              <a:t>demand for energy of all types is expected to grow significantly in the coming years.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the next 20 years, total energy demand is expected to increase </a:t>
            </a:r>
            <a:r>
              <a:rPr lang="en-US" dirty="0" smtClean="0"/>
              <a:t>by over 30%, while demand just for electricity is expected to grow by 70%.</a:t>
            </a:r>
            <a:r>
              <a:rPr lang="en-US" baseline="0" dirty="0" smtClean="0"/>
              <a:t> </a:t>
            </a:r>
            <a:r>
              <a:rPr lang="en-US" dirty="0" smtClean="0"/>
              <a:t>China, India and the Middle East will account for most of the increase.</a:t>
            </a:r>
          </a:p>
          <a:p>
            <a:endParaRPr lang="en-US" dirty="0" smtClean="0"/>
          </a:p>
          <a:p>
            <a:r>
              <a:rPr lang="en-US" dirty="0" smtClean="0"/>
              <a:t>The</a:t>
            </a:r>
            <a:r>
              <a:rPr lang="en-US" baseline="0" dirty="0" smtClean="0"/>
              <a:t> question </a:t>
            </a:r>
            <a:r>
              <a:rPr lang="en-US" dirty="0" smtClean="0"/>
              <a:t>then becomes: where will this energy come from? Will it contribute to climate change?</a:t>
            </a:r>
          </a:p>
          <a:p>
            <a:endParaRPr lang="en-US" dirty="0" smtClean="0"/>
          </a:p>
          <a:p>
            <a:r>
              <a:rPr lang="en-US" dirty="0" smtClean="0"/>
              <a:t>Image source: http://www.eia.gov/forecasts/ieo/world.cfm </a:t>
            </a:r>
          </a:p>
        </p:txBody>
      </p:sp>
      <p:sp>
        <p:nvSpPr>
          <p:cNvPr id="4" name="Slide Number Placeholder 3"/>
          <p:cNvSpPr>
            <a:spLocks noGrp="1"/>
          </p:cNvSpPr>
          <p:nvPr>
            <p:ph type="sldNum" sz="quarter" idx="10"/>
          </p:nvPr>
        </p:nvSpPr>
        <p:spPr/>
        <p:txBody>
          <a:bodyPr/>
          <a:lstStyle/>
          <a:p>
            <a:fld id="{D48F1C81-351F-4889-90B2-2CE873BBD276}" type="slidenum">
              <a:rPr lang="en-US" smtClean="0"/>
              <a:t>15</a:t>
            </a:fld>
            <a:endParaRPr lang="en-US"/>
          </a:p>
        </p:txBody>
      </p:sp>
    </p:spTree>
    <p:extLst>
      <p:ext uri="{BB962C8B-B14F-4D97-AF65-F5344CB8AC3E}">
        <p14:creationId xmlns:p14="http://schemas.microsoft.com/office/powerpoint/2010/main" val="254114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this</a:t>
            </a:r>
            <a:r>
              <a:rPr lang="en-US" baseline="0" dirty="0" smtClean="0"/>
              <a:t> increase in energy demand, experts expect consumption of all sources of energy – fossil fuels like coal, oil and gas, and renewables – to increase.</a:t>
            </a:r>
            <a:endParaRPr lang="en-US" dirty="0" smtClean="0"/>
          </a:p>
          <a:p>
            <a:endParaRPr lang="en-US" dirty="0" smtClean="0"/>
          </a:p>
          <a:p>
            <a:r>
              <a:rPr lang="en-US" dirty="0" smtClean="0"/>
              <a:t>Image source: http://www.eia.gov/forecasts/ieo/world.cfm</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16</a:t>
            </a:fld>
            <a:endParaRPr lang="en-US"/>
          </a:p>
        </p:txBody>
      </p:sp>
    </p:spTree>
    <p:extLst>
      <p:ext uri="{BB962C8B-B14F-4D97-AF65-F5344CB8AC3E}">
        <p14:creationId xmlns:p14="http://schemas.microsoft.com/office/powerpoint/2010/main" val="281195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good news in energy is that the last 10 years have</a:t>
            </a:r>
            <a:r>
              <a:rPr lang="en-US" baseline="0" dirty="0" smtClean="0"/>
              <a:t> seen a growth in investment in renewables,  particularly solar photovoltaic technology. The cost of producing solar power has come down. </a:t>
            </a:r>
          </a:p>
          <a:p>
            <a:endParaRPr lang="en-US" baseline="0" dirty="0" smtClean="0"/>
          </a:p>
          <a:p>
            <a:r>
              <a:rPr lang="en-US" baseline="0" dirty="0" smtClean="0"/>
              <a:t>Use of renewables has grown particularly in Africa and Latin America. Renewables are estimated to make up a </a:t>
            </a:r>
            <a:r>
              <a:rPr lang="en-US" sz="1200" b="0" i="0" kern="1200" dirty="0" smtClean="0">
                <a:solidFill>
                  <a:schemeClr val="tx1"/>
                </a:solidFill>
                <a:effectLst/>
                <a:latin typeface="+mn-lt"/>
                <a:ea typeface="+mn-ea"/>
                <a:cs typeface="+mn-cs"/>
              </a:rPr>
              <a:t>fifth of global energy production by 2030. </a:t>
            </a:r>
          </a:p>
          <a:p>
            <a:endParaRPr lang="en-US" dirty="0" smtClean="0"/>
          </a:p>
          <a:p>
            <a:r>
              <a:rPr lang="en-US" dirty="0" smtClean="0"/>
              <a:t>Image source: http://www.economist.com/blogs/graphicdetail/2015/04/daily-chart-6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17</a:t>
            </a:fld>
            <a:endParaRPr lang="en-US"/>
          </a:p>
        </p:txBody>
      </p:sp>
    </p:spTree>
    <p:extLst>
      <p:ext uri="{BB962C8B-B14F-4D97-AF65-F5344CB8AC3E}">
        <p14:creationId xmlns:p14="http://schemas.microsoft.com/office/powerpoint/2010/main" val="985481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Food and Water are closely linked, and the security of </a:t>
            </a:r>
            <a:r>
              <a:rPr lang="en-US" baseline="0" dirty="0" smtClean="0"/>
              <a:t>both in the coming decades is potentially at risk. Already, </a:t>
            </a:r>
            <a:r>
              <a:rPr lang="en-US" dirty="0" smtClean="0"/>
              <a:t>1.8 billion people world-wide do</a:t>
            </a:r>
            <a:r>
              <a:rPr lang="en-US" baseline="0" dirty="0" smtClean="0"/>
              <a:t> not</a:t>
            </a:r>
            <a:r>
              <a:rPr lang="en-US" dirty="0" smtClean="0"/>
              <a:t> have access to clean water, while r</a:t>
            </a:r>
            <a:r>
              <a:rPr lang="en-US" baseline="0" dirty="0" smtClean="0"/>
              <a:t>oughly 800 million do not have access to nutritious food. </a:t>
            </a:r>
            <a:r>
              <a:rPr lang="en-US" dirty="0" smtClean="0"/>
              <a:t>How</a:t>
            </a:r>
            <a:r>
              <a:rPr lang="en-US" baseline="0" dirty="0" smtClean="0"/>
              <a:t> do we ensure a growing population has sufficient food and water?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source: https://www.agric.wa.gov.au/sites/gateway/files/Wheat%20_Z056804_0.jpg</a:t>
            </a:r>
          </a:p>
        </p:txBody>
      </p:sp>
      <p:sp>
        <p:nvSpPr>
          <p:cNvPr id="4" name="Slide Number Placeholder 3"/>
          <p:cNvSpPr>
            <a:spLocks noGrp="1"/>
          </p:cNvSpPr>
          <p:nvPr>
            <p:ph type="sldNum" sz="quarter" idx="10"/>
          </p:nvPr>
        </p:nvSpPr>
        <p:spPr/>
        <p:txBody>
          <a:bodyPr/>
          <a:lstStyle/>
          <a:p>
            <a:fld id="{D48F1C81-351F-4889-90B2-2CE873BBD276}" type="slidenum">
              <a:rPr lang="en-US" smtClean="0"/>
              <a:t>18</a:t>
            </a:fld>
            <a:endParaRPr lang="en-US"/>
          </a:p>
        </p:txBody>
      </p:sp>
    </p:spTree>
    <p:extLst>
      <p:ext uri="{BB962C8B-B14F-4D97-AF65-F5344CB8AC3E}">
        <p14:creationId xmlns:p14="http://schemas.microsoft.com/office/powerpoint/2010/main" val="4181525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are food</a:t>
            </a:r>
            <a:r>
              <a:rPr lang="en-US" baseline="0" dirty="0" smtClean="0"/>
              <a:t> and water closely connected?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one thing, p</a:t>
            </a:r>
            <a:r>
              <a:rPr lang="en-US" dirty="0" smtClean="0"/>
              <a:t>roducing food contributes to water problems.</a:t>
            </a:r>
            <a:r>
              <a:rPr lang="en-US" baseline="0" dirty="0" smtClean="0"/>
              <a:t> As this image shows, water use in a</a:t>
            </a:r>
            <a:r>
              <a:rPr lang="en-US" dirty="0" smtClean="0"/>
              <a:t>griculture is far greater than water use</a:t>
            </a:r>
            <a:r>
              <a:rPr lang="en-US" baseline="0" dirty="0" smtClean="0"/>
              <a:t> in the home or in industry. </a:t>
            </a:r>
            <a:r>
              <a:rPr lang="en-US" dirty="0" smtClean="0"/>
              <a:t>Irrigation for agriculture accounts for 70% of water withdrawals globally and up to 90% in the poorest countries.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Image source: http://www.unep.org/dewa/vitalwater/article43.html </a:t>
            </a:r>
          </a:p>
        </p:txBody>
      </p:sp>
      <p:sp>
        <p:nvSpPr>
          <p:cNvPr id="4" name="Slide Number Placeholder 3"/>
          <p:cNvSpPr>
            <a:spLocks noGrp="1"/>
          </p:cNvSpPr>
          <p:nvPr>
            <p:ph type="sldNum" sz="quarter" idx="10"/>
          </p:nvPr>
        </p:nvSpPr>
        <p:spPr/>
        <p:txBody>
          <a:bodyPr/>
          <a:lstStyle/>
          <a:p>
            <a:fld id="{D48F1C81-351F-4889-90B2-2CE873BBD276}" type="slidenum">
              <a:rPr lang="en-US" smtClean="0"/>
              <a:t>19</a:t>
            </a:fld>
            <a:endParaRPr lang="en-US"/>
          </a:p>
        </p:txBody>
      </p:sp>
    </p:spTree>
    <p:extLst>
      <p:ext uri="{BB962C8B-B14F-4D97-AF65-F5344CB8AC3E}">
        <p14:creationId xmlns:p14="http://schemas.microsoft.com/office/powerpoint/2010/main" val="286902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session will introduce</a:t>
            </a:r>
            <a:r>
              <a:rPr lang="en-US" baseline="0" dirty="0" smtClean="0"/>
              <a:t> the global challenge of sustainability. </a:t>
            </a:r>
          </a:p>
          <a:p>
            <a:pPr marL="171450" indent="-171450">
              <a:buFont typeface="Arial" panose="020B0604020202020204" pitchFamily="34" charset="0"/>
              <a:buChar char="•"/>
            </a:pPr>
            <a:r>
              <a:rPr lang="en-US" baseline="0" dirty="0" smtClean="0"/>
              <a:t>In the first part of the session, we will cover global environmental and social trends that create a challenging situation, then we will talk about the concept of a “wicked problem” and how that concept helps us to understand the global challenge of sustainability.</a:t>
            </a:r>
          </a:p>
          <a:p>
            <a:pPr marL="171450" indent="-171450">
              <a:buFont typeface="Arial" panose="020B0604020202020204" pitchFamily="34" charset="0"/>
              <a:buChar char="•"/>
            </a:pPr>
            <a:r>
              <a:rPr lang="en-US" baseline="0" dirty="0" smtClean="0"/>
              <a:t>In the second part of the session, we will cover sustainable development – what is it and why does it matter? This section will introduce the concept of the Triple Bottom Line and how it can guide sustainable business practices.</a:t>
            </a:r>
          </a:p>
          <a:p>
            <a:pPr marL="171450" indent="-171450">
              <a:buFont typeface="Arial" panose="020B0604020202020204" pitchFamily="34" charset="0"/>
              <a:buChar char="•"/>
            </a:pPr>
            <a:r>
              <a:rPr lang="en-US" baseline="0" dirty="0" smtClean="0"/>
              <a:t>The session will conclude with the thought that sustainability presents both a challenge and an important opportunity for all sectors, but the business sector in particular.</a:t>
            </a:r>
          </a:p>
          <a:p>
            <a:pPr marL="171450" indent="-171450">
              <a:buFont typeface="Arial" panose="020B0604020202020204" pitchFamily="34" charset="0"/>
              <a:buChar char="•"/>
            </a:pPr>
            <a:r>
              <a:rPr lang="en-US" baseline="0" dirty="0" smtClean="0"/>
              <a:t>After the conclusion of the slides, there will be a summary that includes a review of vocabulary, a list of required readings and videos, and your assignment for this week.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2</a:t>
            </a:fld>
            <a:endParaRPr lang="en-US"/>
          </a:p>
        </p:txBody>
      </p:sp>
    </p:spTree>
    <p:extLst>
      <p:ext uri="{BB962C8B-B14F-4D97-AF65-F5344CB8AC3E}">
        <p14:creationId xmlns:p14="http://schemas.microsoft.com/office/powerpoint/2010/main" val="70958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Enormous amounts of water are used to produce food, and meat especially. For example, one</a:t>
            </a:r>
            <a:r>
              <a:rPr lang="en-US" dirty="0" smtClean="0"/>
              <a:t> apple takes seventy</a:t>
            </a:r>
            <a:r>
              <a:rPr lang="en-US" baseline="0" dirty="0" smtClean="0"/>
              <a:t> </a:t>
            </a:r>
            <a:r>
              <a:rPr lang="en-US" dirty="0" smtClean="0"/>
              <a:t>liters</a:t>
            </a:r>
            <a:r>
              <a:rPr lang="en-US" baseline="0" dirty="0" smtClean="0"/>
              <a:t> of water to produce. A hamburger takes two thousand four hundred liters. </a:t>
            </a:r>
            <a:endParaRPr lang="en-US" dirty="0" smtClean="0"/>
          </a:p>
          <a:p>
            <a:pPr marL="0" indent="0">
              <a:buFontTx/>
              <a:buNone/>
            </a:pPr>
            <a:endParaRPr lang="en-US" baseline="0" dirty="0" smtClean="0"/>
          </a:p>
          <a:p>
            <a:pPr marL="0" indent="0">
              <a:buFontTx/>
              <a:buNone/>
            </a:pPr>
            <a:r>
              <a:rPr lang="en-US" baseline="0" dirty="0" smtClean="0"/>
              <a:t>As the population grows – 2.4 billion more people by 2050 – we will need even more food, and even more water, land, and fertilizer to produce that food, and land and fertilizer on which to grow that food.</a:t>
            </a:r>
          </a:p>
          <a:p>
            <a:pPr marL="0" indent="0">
              <a:buFontTx/>
              <a:buNone/>
            </a:pPr>
            <a:endParaRPr lang="en-US" baseline="0" dirty="0" smtClean="0"/>
          </a:p>
          <a:p>
            <a:pPr marL="0" indent="0">
              <a:buFontTx/>
              <a:buNone/>
            </a:pPr>
            <a:r>
              <a:rPr lang="en-US" baseline="0" dirty="0" smtClean="0"/>
              <a:t>Image source: FAO:  http://eumindgogreen13.weebly.com/uploads/5/1/2/6/51264535/7209274.jpg?1451479828 </a:t>
            </a:r>
          </a:p>
        </p:txBody>
      </p:sp>
      <p:sp>
        <p:nvSpPr>
          <p:cNvPr id="4" name="Slide Number Placeholder 3"/>
          <p:cNvSpPr>
            <a:spLocks noGrp="1"/>
          </p:cNvSpPr>
          <p:nvPr>
            <p:ph type="sldNum" sz="quarter" idx="10"/>
          </p:nvPr>
        </p:nvSpPr>
        <p:spPr/>
        <p:txBody>
          <a:bodyPr/>
          <a:lstStyle/>
          <a:p>
            <a:fld id="{D48F1C81-351F-4889-90B2-2CE873BBD276}" type="slidenum">
              <a:rPr lang="en-US" smtClean="0"/>
              <a:t>20</a:t>
            </a:fld>
            <a:endParaRPr lang="en-US"/>
          </a:p>
        </p:txBody>
      </p:sp>
    </p:spTree>
    <p:extLst>
      <p:ext uri="{BB962C8B-B14F-4D97-AF65-F5344CB8AC3E}">
        <p14:creationId xmlns:p14="http://schemas.microsoft.com/office/powerpoint/2010/main" val="2524357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fertilizers used in a</a:t>
            </a:r>
            <a:r>
              <a:rPr lang="en-US" dirty="0" smtClean="0"/>
              <a:t>griculture dump nitrogen into freshwater sources. </a:t>
            </a:r>
          </a:p>
          <a:p>
            <a:endParaRPr lang="en-US" dirty="0" smtClean="0"/>
          </a:p>
          <a:p>
            <a:r>
              <a:rPr lang="en-US" dirty="0" smtClean="0"/>
              <a:t>This is called eutrophication and</a:t>
            </a:r>
            <a:r>
              <a:rPr lang="en-US" baseline="0" dirty="0" smtClean="0"/>
              <a:t> it </a:t>
            </a:r>
            <a:r>
              <a:rPr lang="en-US" dirty="0" smtClean="0"/>
              <a:t>stresses or kills the species in the water. Besides making the water dangerous to human health, it can also</a:t>
            </a:r>
            <a:r>
              <a:rPr lang="en-US" baseline="0" dirty="0" smtClean="0"/>
              <a:t> affect already-vulnerable fish populations.</a:t>
            </a:r>
          </a:p>
          <a:p>
            <a:endParaRPr lang="en-US" baseline="0" dirty="0" smtClean="0"/>
          </a:p>
          <a:p>
            <a:r>
              <a:rPr lang="en-US" baseline="0" dirty="0" smtClean="0"/>
              <a:t>This, along with over-fishing and the acidification of the oceans, which results from the increased carbon dioxide in the atmosphere, is potentially leading to the collapse of the world’s fish population – a major food source.</a:t>
            </a:r>
          </a:p>
          <a:p>
            <a:endParaRPr lang="en-US" baseline="0" dirty="0" smtClean="0"/>
          </a:p>
          <a:p>
            <a:r>
              <a:rPr lang="en-US" baseline="0" dirty="0" smtClean="0"/>
              <a:t>Image source: https://upload.wikimedia.org/wikipedia/commons/7/74/River_algae_Sichuan.jpg </a:t>
            </a:r>
          </a:p>
        </p:txBody>
      </p:sp>
      <p:sp>
        <p:nvSpPr>
          <p:cNvPr id="4" name="Slide Number Placeholder 3"/>
          <p:cNvSpPr>
            <a:spLocks noGrp="1"/>
          </p:cNvSpPr>
          <p:nvPr>
            <p:ph type="sldNum" sz="quarter" idx="10"/>
          </p:nvPr>
        </p:nvSpPr>
        <p:spPr/>
        <p:txBody>
          <a:bodyPr/>
          <a:lstStyle/>
          <a:p>
            <a:fld id="{D48F1C81-351F-4889-90B2-2CE873BBD276}" type="slidenum">
              <a:rPr lang="en-US" smtClean="0"/>
              <a:t>21</a:t>
            </a:fld>
            <a:endParaRPr lang="en-US"/>
          </a:p>
        </p:txBody>
      </p:sp>
    </p:spTree>
    <p:extLst>
      <p:ext uri="{BB962C8B-B14F-4D97-AF65-F5344CB8AC3E}">
        <p14:creationId xmlns:p14="http://schemas.microsoft.com/office/powerpoint/2010/main" val="976538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biggest challenges we face</a:t>
            </a:r>
            <a:r>
              <a:rPr lang="en-US" baseline="0" dirty="0" smtClean="0"/>
              <a:t> is, of course, climate change. Though climate change has many complex causes, it is important to recognize the role that energy plays, and will continue to play as a driver of climate change.</a:t>
            </a:r>
          </a:p>
          <a:p>
            <a:endParaRPr lang="en-US" baseline="0" dirty="0" smtClean="0"/>
          </a:p>
          <a:p>
            <a:r>
              <a:rPr lang="en-US" baseline="0" dirty="0" smtClean="0"/>
              <a:t>Image source: http://climate.nasa.gov/interactives/climate-time-machine </a:t>
            </a:r>
          </a:p>
        </p:txBody>
      </p:sp>
      <p:sp>
        <p:nvSpPr>
          <p:cNvPr id="4" name="Slide Number Placeholder 3"/>
          <p:cNvSpPr>
            <a:spLocks noGrp="1"/>
          </p:cNvSpPr>
          <p:nvPr>
            <p:ph type="sldNum" sz="quarter" idx="10"/>
          </p:nvPr>
        </p:nvSpPr>
        <p:spPr/>
        <p:txBody>
          <a:bodyPr/>
          <a:lstStyle/>
          <a:p>
            <a:fld id="{D48F1C81-351F-4889-90B2-2CE873BBD276}" type="slidenum">
              <a:rPr lang="en-US" smtClean="0"/>
              <a:t>22</a:t>
            </a:fld>
            <a:endParaRPr lang="en-US"/>
          </a:p>
        </p:txBody>
      </p:sp>
    </p:spTree>
    <p:extLst>
      <p:ext uri="{BB962C8B-B14F-4D97-AF65-F5344CB8AC3E}">
        <p14:creationId xmlns:p14="http://schemas.microsoft.com/office/powerpoint/2010/main" val="2125694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for instance, shows the</a:t>
            </a:r>
            <a:r>
              <a:rPr lang="en-US" baseline="0" dirty="0" smtClean="0"/>
              <a:t> major greenhouse gasses and which sectors contribute to them. Energy production – in orange here – clearly dominates the production of greenhouse gases, carbon dioxide especially.</a:t>
            </a:r>
          </a:p>
          <a:p>
            <a:endParaRPr lang="en-US" baseline="0" dirty="0" smtClean="0"/>
          </a:p>
          <a:p>
            <a:r>
              <a:rPr lang="en-US" dirty="0" smtClean="0"/>
              <a:t>Image source: http://www.wri.org/sites/default/files/world_ghg_flow_chart_2005.png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23</a:t>
            </a:fld>
            <a:endParaRPr lang="en-US"/>
          </a:p>
        </p:txBody>
      </p:sp>
    </p:spTree>
    <p:extLst>
      <p:ext uri="{BB962C8B-B14F-4D97-AF65-F5344CB8AC3E}">
        <p14:creationId xmlns:p14="http://schemas.microsoft.com/office/powerpoint/2010/main" val="3746446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for which countries are most responsible for emitting greenhouse gases, as this image shows, the top five</a:t>
            </a:r>
            <a:r>
              <a:rPr lang="en-US" baseline="0" dirty="0" smtClean="0"/>
              <a:t> are China, the US, the EU, India, and Russia. In all of these countries, energy production is the sector most responsible for greenhouse gas emissions.</a:t>
            </a:r>
            <a:endParaRPr lang="en-US" dirty="0" smtClean="0"/>
          </a:p>
          <a:p>
            <a:endParaRPr lang="en-US" dirty="0" smtClean="0"/>
          </a:p>
          <a:p>
            <a:r>
              <a:rPr lang="en-US" dirty="0" smtClean="0"/>
              <a:t>Energy production is clearly at the heart of climate</a:t>
            </a:r>
            <a:r>
              <a:rPr lang="en-US" baseline="0" dirty="0" smtClean="0"/>
              <a:t> change.</a:t>
            </a:r>
            <a:endParaRPr lang="en-US" dirty="0" smtClean="0"/>
          </a:p>
          <a:p>
            <a:endParaRPr lang="en-US" dirty="0" smtClean="0"/>
          </a:p>
          <a:p>
            <a:r>
              <a:rPr lang="en-US" dirty="0" smtClean="0"/>
              <a:t>Image source: http://www.wri.org/blog/2015/06/infographic-what-do-your-countrys-emissions-look</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24</a:t>
            </a:fld>
            <a:endParaRPr lang="en-US"/>
          </a:p>
        </p:txBody>
      </p:sp>
    </p:spTree>
    <p:extLst>
      <p:ext uri="{BB962C8B-B14F-4D97-AF65-F5344CB8AC3E}">
        <p14:creationId xmlns:p14="http://schemas.microsoft.com/office/powerpoint/2010/main" val="3913381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25 years,</a:t>
            </a:r>
            <a:r>
              <a:rPr lang="en-US" baseline="0" dirty="0" smtClean="0"/>
              <a:t> carbon dioxide emissions in emerging economies have been increasing. Energy production in emerging economies – especially China and India –  is going to be key in reducing the rate of greenhouse gas emissions.</a:t>
            </a:r>
          </a:p>
          <a:p>
            <a:endParaRPr lang="en-US" baseline="0" dirty="0" smtClean="0"/>
          </a:p>
          <a:p>
            <a:r>
              <a:rPr lang="en-US" dirty="0" smtClean="0"/>
              <a:t>The good news is that in the last two years, carbon dioxide emissions </a:t>
            </a:r>
            <a:r>
              <a:rPr lang="en-US" baseline="0" dirty="0" smtClean="0"/>
              <a:t>levelled off in China and globally.</a:t>
            </a:r>
          </a:p>
          <a:p>
            <a:endParaRPr lang="en-US" baseline="0" dirty="0" smtClean="0"/>
          </a:p>
          <a:p>
            <a:r>
              <a:rPr lang="en-US" baseline="0" dirty="0" smtClean="0"/>
              <a:t>Image source: http://www.economist.com/blogs/graphicdetail/2013/11/daily-chart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25</a:t>
            </a:fld>
            <a:endParaRPr lang="en-US"/>
          </a:p>
        </p:txBody>
      </p:sp>
    </p:spTree>
    <p:extLst>
      <p:ext uri="{BB962C8B-B14F-4D97-AF65-F5344CB8AC3E}">
        <p14:creationId xmlns:p14="http://schemas.microsoft.com/office/powerpoint/2010/main" val="2478674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dirty="0" smtClean="0"/>
              <a:t>The underlying concern</a:t>
            </a:r>
            <a:r>
              <a:rPr lang="en-US" baseline="0" dirty="0" smtClean="0"/>
              <a:t> with climate change, however: the planet is a complex system, and not even scientists can predict how a changing </a:t>
            </a:r>
          </a:p>
          <a:p>
            <a:pPr marL="0" marR="0" lvl="3" indent="0" algn="l" defTabSz="914400" rtl="0" eaLnBrk="1" fontAlgn="auto" latinLnBrk="0" hangingPunct="1">
              <a:lnSpc>
                <a:spcPct val="100000"/>
              </a:lnSpc>
              <a:spcBef>
                <a:spcPts val="0"/>
              </a:spcBef>
              <a:spcAft>
                <a:spcPts val="0"/>
              </a:spcAft>
              <a:buClrTx/>
              <a:buSzTx/>
              <a:buFontTx/>
              <a:buNone/>
              <a:tabLst/>
              <a:defRPr/>
            </a:pPr>
            <a:r>
              <a:rPr lang="en-US" baseline="0" dirty="0" smtClean="0"/>
              <a:t>climate might radically transform the things critical to human well-being – food, water, shelter. </a:t>
            </a:r>
          </a:p>
          <a:p>
            <a:pPr marL="0" marR="0" lvl="3"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3" indent="0" algn="l" defTabSz="914400" rtl="0" eaLnBrk="1" fontAlgn="auto" latinLnBrk="0" hangingPunct="1">
              <a:lnSpc>
                <a:spcPct val="100000"/>
              </a:lnSpc>
              <a:spcBef>
                <a:spcPts val="0"/>
              </a:spcBef>
              <a:spcAft>
                <a:spcPts val="0"/>
              </a:spcAft>
              <a:buClrTx/>
              <a:buSzTx/>
              <a:buFontTx/>
              <a:buNone/>
              <a:tabLst/>
              <a:defRPr/>
            </a:pPr>
            <a:r>
              <a:rPr lang="en-US" baseline="0" dirty="0" smtClean="0"/>
              <a:t>Image source: http://www.nasa.gov/sites/default/files/images/207401main_image_989_full.jpg</a:t>
            </a:r>
          </a:p>
        </p:txBody>
      </p:sp>
      <p:sp>
        <p:nvSpPr>
          <p:cNvPr id="4" name="Slide Number Placeholder 3"/>
          <p:cNvSpPr>
            <a:spLocks noGrp="1"/>
          </p:cNvSpPr>
          <p:nvPr>
            <p:ph type="sldNum" sz="quarter" idx="10"/>
          </p:nvPr>
        </p:nvSpPr>
        <p:spPr/>
        <p:txBody>
          <a:bodyPr/>
          <a:lstStyle/>
          <a:p>
            <a:fld id="{D48F1C81-351F-4889-90B2-2CE873BBD276}" type="slidenum">
              <a:rPr lang="en-US" smtClean="0"/>
              <a:t>26</a:t>
            </a:fld>
            <a:endParaRPr lang="en-US"/>
          </a:p>
        </p:txBody>
      </p:sp>
    </p:spTree>
    <p:extLst>
      <p:ext uri="{BB962C8B-B14F-4D97-AF65-F5344CB8AC3E}">
        <p14:creationId xmlns:p14="http://schemas.microsoft.com/office/powerpoint/2010/main" val="1041894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return to the challenge stated earlier: How will a growing population</a:t>
            </a:r>
            <a:r>
              <a:rPr lang="en-US" baseline="0" dirty="0" smtClean="0"/>
              <a:t> live on a polluted, finite, and changing planet, especially given all of these individual but interconnected issues?</a:t>
            </a:r>
          </a:p>
          <a:p>
            <a:endParaRPr lang="en-US" baseline="0" dirty="0" smtClean="0"/>
          </a:p>
          <a:p>
            <a:r>
              <a:rPr lang="en-US" baseline="0" dirty="0" smtClean="0"/>
              <a:t>This is the sustainability challenge. Together, they form what could be called a “wicked problem.”</a:t>
            </a:r>
          </a:p>
        </p:txBody>
      </p:sp>
      <p:sp>
        <p:nvSpPr>
          <p:cNvPr id="4" name="Slide Number Placeholder 3"/>
          <p:cNvSpPr>
            <a:spLocks noGrp="1"/>
          </p:cNvSpPr>
          <p:nvPr>
            <p:ph type="sldNum" sz="quarter" idx="10"/>
          </p:nvPr>
        </p:nvSpPr>
        <p:spPr/>
        <p:txBody>
          <a:bodyPr/>
          <a:lstStyle/>
          <a:p>
            <a:fld id="{D48F1C81-351F-4889-90B2-2CE873BBD276}" type="slidenum">
              <a:rPr lang="en-US" smtClean="0"/>
              <a:t>27</a:t>
            </a:fld>
            <a:endParaRPr lang="en-US"/>
          </a:p>
        </p:txBody>
      </p:sp>
    </p:spTree>
    <p:extLst>
      <p:ext uri="{BB962C8B-B14F-4D97-AF65-F5344CB8AC3E}">
        <p14:creationId xmlns:p14="http://schemas.microsoft.com/office/powerpoint/2010/main" val="416535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a wicked problem and why does it matter?</a:t>
            </a:r>
          </a:p>
          <a:p>
            <a:endParaRPr lang="en-US" baseline="0" dirty="0" smtClean="0"/>
          </a:p>
          <a:p>
            <a:r>
              <a:rPr lang="en-US" baseline="0" dirty="0" smtClean="0"/>
              <a:t>Wicked problems are problems that are difficult to define, which involve many stakeholders, all of whom might disagree on the nature of the problem. Wicked problems c</a:t>
            </a:r>
            <a:r>
              <a:rPr lang="en-US" dirty="0" smtClean="0"/>
              <a:t>ombine environmental, biological, social, cultural, economic and political causes- they are not just</a:t>
            </a:r>
            <a:r>
              <a:rPr lang="en-US" baseline="0" dirty="0" smtClean="0"/>
              <a:t> simple technological problems. Wicked problems continually change, and solving them often means changing not just technology or regulations but behavior, even cultural attitudes. And solving wicked problems means trade-offs – solutions to one part of the problem might make other aspects of the problem worse. In this sense, the problem can never completely be solved.</a:t>
            </a:r>
          </a:p>
          <a:p>
            <a:endParaRPr lang="en-US" baseline="0" dirty="0" smtClean="0"/>
          </a:p>
          <a:p>
            <a:endParaRPr lang="en-US" dirty="0" smtClean="0"/>
          </a:p>
          <a:p>
            <a:endParaRPr lang="en-US" dirty="0" smtClean="0"/>
          </a:p>
          <a:p>
            <a:r>
              <a:rPr lang="en-US" dirty="0" smtClean="0"/>
              <a:t>Image source: https://freeassociationdesign.files.wordpress.com/2010/04/neuron-map.jpg</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28</a:t>
            </a:fld>
            <a:endParaRPr lang="en-US"/>
          </a:p>
        </p:txBody>
      </p:sp>
    </p:spTree>
    <p:extLst>
      <p:ext uri="{BB962C8B-B14F-4D97-AF65-F5344CB8AC3E}">
        <p14:creationId xmlns:p14="http://schemas.microsoft.com/office/powerpoint/2010/main" val="346729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Climate change, for instance, is a wicked problem. It</a:t>
            </a:r>
            <a:r>
              <a:rPr lang="en-US" baseline="0" dirty="0" smtClean="0"/>
              <a:t> has complex causes, and solving it means trade-offs – for instance, renewable energy may emit fewer greenhouse gases, but producing renewable energy may cost more. Reducing carbon emissions may mean changing ingrained cultural behaviors. And, as the image shows, there are many s</a:t>
            </a:r>
            <a:r>
              <a:rPr lang="en-US" dirty="0" smtClean="0"/>
              <a:t>takeholders who disagree on the nature and importance of</a:t>
            </a:r>
            <a:r>
              <a:rPr lang="en-US" baseline="0" dirty="0" smtClean="0"/>
              <a:t> the problem. Brazil, India, Nigeria, and Mexico all see it as the greatest global threat; but it is not considered a top concern in the US or UK.</a:t>
            </a:r>
          </a:p>
          <a:p>
            <a:endParaRPr lang="en-US" baseline="0" dirty="0" smtClean="0"/>
          </a:p>
          <a:p>
            <a:r>
              <a:rPr lang="en-US" baseline="0" dirty="0" smtClean="0"/>
              <a:t>Image source: http://www.economist.com/news/economic-and-financial-indicators/21657796-global-threats</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29</a:t>
            </a:fld>
            <a:endParaRPr lang="en-US"/>
          </a:p>
        </p:txBody>
      </p:sp>
    </p:spTree>
    <p:extLst>
      <p:ext uri="{BB962C8B-B14F-4D97-AF65-F5344CB8AC3E}">
        <p14:creationId xmlns:p14="http://schemas.microsoft.com/office/powerpoint/2010/main" val="262735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end of this session, you will be able to:</a:t>
            </a:r>
          </a:p>
          <a:p>
            <a:endParaRPr lang="en-US" i="1" dirty="0" smtClean="0"/>
          </a:p>
          <a:p>
            <a:pPr marL="171450" indent="-171450">
              <a:buFont typeface="Arial" panose="020B0604020202020204" pitchFamily="34" charset="0"/>
              <a:buChar char="•"/>
            </a:pPr>
            <a:r>
              <a:rPr lang="en-US" dirty="0" smtClean="0"/>
              <a:t>Recognize major global social and environmental trends</a:t>
            </a:r>
          </a:p>
          <a:p>
            <a:pPr marL="171450" indent="-171450">
              <a:buFont typeface="Arial" panose="020B0604020202020204" pitchFamily="34" charset="0"/>
              <a:buChar char="•"/>
            </a:pPr>
            <a:r>
              <a:rPr lang="en-US" dirty="0" smtClean="0"/>
              <a:t>Understand the concept of “wicked problem” and give examples</a:t>
            </a:r>
          </a:p>
          <a:p>
            <a:pPr marL="171450" indent="-171450">
              <a:buFont typeface="Arial" panose="020B0604020202020204" pitchFamily="34" charset="0"/>
              <a:buChar char="•"/>
            </a:pPr>
            <a:r>
              <a:rPr lang="en-US" dirty="0" smtClean="0"/>
              <a:t>Define sustainable development and give examples of sustainable development goals</a:t>
            </a:r>
          </a:p>
          <a:p>
            <a:pPr marL="171450" indent="-171450">
              <a:buFont typeface="Arial" panose="020B0604020202020204" pitchFamily="34" charset="0"/>
              <a:buChar char="•"/>
            </a:pPr>
            <a:r>
              <a:rPr lang="en-US" dirty="0" smtClean="0"/>
              <a:t>Use the concept of the Triple Bottom Line to identify economic, social, and environmental trade-offs and overlaps</a:t>
            </a:r>
          </a:p>
          <a:p>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3</a:t>
            </a:fld>
            <a:endParaRPr lang="en-US"/>
          </a:p>
        </p:txBody>
      </p:sp>
    </p:spTree>
    <p:extLst>
      <p:ext uri="{BB962C8B-B14F-4D97-AF65-F5344CB8AC3E}">
        <p14:creationId xmlns:p14="http://schemas.microsoft.com/office/powerpoint/2010/main" val="3186011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Water scarcity can also be considered a wicked problem.</a:t>
            </a:r>
          </a:p>
          <a:p>
            <a:endParaRPr lang="en-US" baseline="0" dirty="0" smtClean="0"/>
          </a:p>
          <a:p>
            <a:pPr marL="171450" indent="-171450">
              <a:buFontTx/>
              <a:buChar char="-"/>
            </a:pPr>
            <a:r>
              <a:rPr lang="en-US" dirty="0" smtClean="0"/>
              <a:t>It has complex causes - technological,</a:t>
            </a:r>
            <a:r>
              <a:rPr lang="en-US" baseline="0" dirty="0" smtClean="0"/>
              <a:t> social, economic, environmental factors</a:t>
            </a:r>
          </a:p>
          <a:p>
            <a:pPr marL="171450" indent="-171450">
              <a:buFontTx/>
              <a:buChar char="-"/>
            </a:pPr>
            <a:r>
              <a:rPr lang="en-US" baseline="0" dirty="0" smtClean="0"/>
              <a:t>It has many stakeholders – farmers, industries, city governments, and entire populations</a:t>
            </a:r>
          </a:p>
          <a:p>
            <a:pPr marL="171450" indent="-171450">
              <a:buFontTx/>
              <a:buChar char="-"/>
            </a:pPr>
            <a:r>
              <a:rPr lang="en-US" baseline="0" dirty="0" smtClean="0"/>
              <a:t>It requires trade offs: because food production uses so much water, restrictions on water means less food produced. </a:t>
            </a:r>
            <a:endParaRPr lang="en-US" dirty="0" smtClean="0"/>
          </a:p>
          <a:p>
            <a:pPr marL="171450" indent="-171450">
              <a:buFontTx/>
              <a:buChar char="-"/>
            </a:pPr>
            <a:r>
              <a:rPr lang="en-US" dirty="0" smtClean="0"/>
              <a:t>It can never be completely solved – even with the best technologies and policies in the world, there will likely always be water scarcity somewhere in the</a:t>
            </a:r>
            <a:r>
              <a:rPr lang="en-US" baseline="0" dirty="0" smtClean="0"/>
              <a:t> world.</a:t>
            </a:r>
          </a:p>
          <a:p>
            <a:pPr marL="0" indent="0">
              <a:buFontTx/>
              <a:buNone/>
            </a:pPr>
            <a:endParaRPr lang="en-US" baseline="0" dirty="0" smtClean="0"/>
          </a:p>
          <a:p>
            <a:pPr marL="0" indent="0">
              <a:buFontTx/>
              <a:buNone/>
            </a:pPr>
            <a:r>
              <a:rPr lang="en-US" baseline="0" dirty="0" smtClean="0"/>
              <a:t>Other examples of a wicked problem include: poverty, world hunger, biodiversity loss or extinction, and social inequality. All these issues of sustainability are big, difficult issues with only partial solutions. This does not mean, however, that there are no solutions, or that it is impossible to act.</a:t>
            </a:r>
          </a:p>
          <a:p>
            <a:pPr marL="0" indent="0">
              <a:buFontTx/>
              <a:buNone/>
            </a:pPr>
            <a:endParaRPr lang="en-US" baseline="0" dirty="0" smtClean="0"/>
          </a:p>
          <a:p>
            <a:pPr marL="0" indent="0">
              <a:buFontTx/>
              <a:buNone/>
            </a:pPr>
            <a:r>
              <a:rPr lang="en-US" baseline="0" dirty="0" smtClean="0"/>
              <a:t>Image source: https://upload.wikimedia.org/wikipedia/commons/e/e1/Drought.jpg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30</a:t>
            </a:fld>
            <a:endParaRPr lang="en-US"/>
          </a:p>
        </p:txBody>
      </p:sp>
    </p:spTree>
    <p:extLst>
      <p:ext uri="{BB962C8B-B14F-4D97-AF65-F5344CB8AC3E}">
        <p14:creationId xmlns:p14="http://schemas.microsoft.com/office/powerpoint/2010/main" val="972981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brings us</a:t>
            </a:r>
            <a:r>
              <a:rPr lang="en-US" baseline="0" dirty="0" smtClean="0"/>
              <a:t> to sustainable development and the triple bottom line. How to act, given the challenge of sustainability? One approach is sustainable development.</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31</a:t>
            </a:fld>
            <a:endParaRPr lang="en-US"/>
          </a:p>
        </p:txBody>
      </p:sp>
    </p:spTree>
    <p:extLst>
      <p:ext uri="{BB962C8B-B14F-4D97-AF65-F5344CB8AC3E}">
        <p14:creationId xmlns:p14="http://schemas.microsoft.com/office/powerpoint/2010/main" val="1715210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8872" indent="0">
              <a:buNone/>
            </a:pPr>
            <a:r>
              <a:rPr lang="en-US" dirty="0" smtClean="0"/>
              <a:t>“Sustainable development is development that meets the needs of the present without compromising the ability of future generations to meet their own needs” </a:t>
            </a:r>
          </a:p>
          <a:p>
            <a:pPr lvl="1"/>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This definition comes from a 1987 World Commission on Environment and Development report called </a:t>
            </a:r>
            <a:r>
              <a:rPr lang="en-US" sz="1200" i="1" kern="1200" dirty="0" smtClean="0">
                <a:solidFill>
                  <a:schemeClr val="tx1"/>
                </a:solidFill>
                <a:effectLst/>
                <a:latin typeface="+mn-lt"/>
                <a:ea typeface="+mn-ea"/>
                <a:cs typeface="+mn-cs"/>
              </a:rPr>
              <a:t>Our Common Future </a:t>
            </a:r>
            <a:r>
              <a:rPr lang="en-US" sz="1200" kern="1200" dirty="0" smtClean="0">
                <a:solidFill>
                  <a:schemeClr val="tx1"/>
                </a:solidFill>
                <a:effectLst/>
                <a:latin typeface="+mn-lt"/>
                <a:ea typeface="+mn-ea"/>
                <a:cs typeface="+mn-cs"/>
              </a:rPr>
              <a:t>– also known as the </a:t>
            </a:r>
            <a:r>
              <a:rPr lang="en-US" sz="1200" kern="1200" dirty="0" err="1" smtClean="0">
                <a:solidFill>
                  <a:schemeClr val="tx1"/>
                </a:solidFill>
                <a:effectLst/>
                <a:latin typeface="+mn-lt"/>
                <a:ea typeface="+mn-ea"/>
                <a:cs typeface="+mn-cs"/>
              </a:rPr>
              <a:t>Brundtland</a:t>
            </a:r>
            <a:r>
              <a:rPr lang="en-US" sz="1200" kern="1200" dirty="0" smtClean="0">
                <a:solidFill>
                  <a:schemeClr val="tx1"/>
                </a:solidFill>
                <a:effectLst/>
                <a:latin typeface="+mn-lt"/>
                <a:ea typeface="+mn-ea"/>
                <a:cs typeface="+mn-cs"/>
              </a:rPr>
              <a:t> Report. Its definition of sustainable development became the global standard, adopted by the UN at the Rio Conference on Environment and Development in 1992 and in wide use since. </a:t>
            </a:r>
          </a:p>
          <a:p>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32</a:t>
            </a:fld>
            <a:endParaRPr lang="en-US"/>
          </a:p>
        </p:txBody>
      </p:sp>
    </p:spTree>
    <p:extLst>
      <p:ext uri="{BB962C8B-B14F-4D97-AF65-F5344CB8AC3E}">
        <p14:creationId xmlns:p14="http://schemas.microsoft.com/office/powerpoint/2010/main" val="2269476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2015, the UN</a:t>
            </a:r>
            <a:r>
              <a:rPr lang="en-US" sz="1200" kern="1200" baseline="0" dirty="0" smtClean="0">
                <a:solidFill>
                  <a:schemeClr val="tx1"/>
                </a:solidFill>
                <a:effectLst/>
                <a:latin typeface="+mn-lt"/>
                <a:ea typeface="+mn-ea"/>
                <a:cs typeface="+mn-cs"/>
              </a:rPr>
              <a:t> defined</a:t>
            </a:r>
            <a:r>
              <a:rPr lang="en-US" sz="1200" kern="1200" dirty="0" smtClean="0">
                <a:solidFill>
                  <a:schemeClr val="tx1"/>
                </a:solidFill>
                <a:effectLst/>
                <a:latin typeface="+mn-lt"/>
                <a:ea typeface="+mn-ea"/>
                <a:cs typeface="+mn-cs"/>
              </a:rPr>
              <a:t> 17 Sustainable Development Goals. Notice that they combine </a:t>
            </a:r>
            <a:r>
              <a:rPr lang="en-US" sz="1200" kern="1200" baseline="0" dirty="0" smtClean="0">
                <a:solidFill>
                  <a:schemeClr val="tx1"/>
                </a:solidFill>
                <a:effectLst/>
                <a:latin typeface="+mn-lt"/>
                <a:ea typeface="+mn-ea"/>
                <a:cs typeface="+mn-cs"/>
              </a:rPr>
              <a:t>environmental goals (like responsible consumption and climate action) with social goals (no poverty and reduced inequalities).</a:t>
            </a:r>
            <a:endParaRPr lang="en-US" sz="1200" kern="1200" dirty="0" smtClean="0">
              <a:solidFill>
                <a:schemeClr val="tx1"/>
              </a:solidFill>
              <a:effectLst/>
              <a:latin typeface="+mn-lt"/>
              <a:ea typeface="+mn-ea"/>
              <a:cs typeface="+mn-cs"/>
            </a:endParaRPr>
          </a:p>
          <a:p>
            <a:endParaRPr lang="en-US" dirty="0" smtClean="0"/>
          </a:p>
          <a:p>
            <a:r>
              <a:rPr lang="en-US" dirty="0" smtClean="0"/>
              <a:t>Image source: https://en.wikipedia.org/wiki/Sustainable_Development_Goals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33</a:t>
            </a:fld>
            <a:endParaRPr lang="en-US"/>
          </a:p>
        </p:txBody>
      </p:sp>
    </p:spTree>
    <p:extLst>
      <p:ext uri="{BB962C8B-B14F-4D97-AF65-F5344CB8AC3E}">
        <p14:creationId xmlns:p14="http://schemas.microsoft.com/office/powerpoint/2010/main" val="2873228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countries do to pursue sustainable development?</a:t>
            </a:r>
          </a:p>
          <a:p>
            <a:endParaRPr lang="en-US" dirty="0" smtClean="0"/>
          </a:p>
          <a:p>
            <a:r>
              <a:rPr lang="en-US" dirty="0" smtClean="0"/>
              <a:t>Let’s take the example of Brazil.</a:t>
            </a:r>
          </a:p>
          <a:p>
            <a:endParaRPr lang="en-US" sz="1200" i="0" dirty="0" smtClean="0"/>
          </a:p>
          <a:p>
            <a:r>
              <a:rPr lang="en-US" sz="1200" i="0" dirty="0" smtClean="0"/>
              <a:t>Brazil’s energy supply incorporates biofuel production and large hydroelectric power capacity.</a:t>
            </a:r>
          </a:p>
          <a:p>
            <a:endParaRPr lang="en-US" dirty="0" smtClean="0"/>
          </a:p>
          <a:p>
            <a:r>
              <a:rPr lang="en-US" dirty="0" smtClean="0"/>
              <a:t>But Brazil has also pursued social goals:</a:t>
            </a:r>
          </a:p>
          <a:p>
            <a:pPr marL="171450" indent="-171450">
              <a:buFontTx/>
              <a:buChar char="-"/>
            </a:pPr>
            <a:r>
              <a:rPr lang="en-US" dirty="0" smtClean="0"/>
              <a:t>Programs to support social goals (school attendance,</a:t>
            </a:r>
            <a:r>
              <a:rPr lang="en-US" baseline="0" dirty="0" smtClean="0"/>
              <a:t> vaccinations, prenatal care)</a:t>
            </a:r>
          </a:p>
          <a:p>
            <a:pPr marL="171450" indent="-171450">
              <a:buFontTx/>
              <a:buChar char="-"/>
            </a:pPr>
            <a:r>
              <a:rPr lang="en-US" baseline="0" dirty="0" smtClean="0"/>
              <a:t>Electricity to rural areas</a:t>
            </a:r>
          </a:p>
          <a:p>
            <a:pPr marL="171450" indent="-171450">
              <a:buFontTx/>
              <a:buChar char="-"/>
            </a:pPr>
            <a:endParaRPr lang="en-US" dirty="0" smtClean="0"/>
          </a:p>
          <a:p>
            <a:r>
              <a:rPr lang="en-US" dirty="0" smtClean="0"/>
              <a:t>With the results that in the last 20 years:</a:t>
            </a:r>
          </a:p>
          <a:p>
            <a:pPr marL="171450" indent="-171450">
              <a:buFontTx/>
              <a:buChar char="-"/>
            </a:pPr>
            <a:r>
              <a:rPr lang="en-US" dirty="0" smtClean="0"/>
              <a:t>Poverty and malnutrition</a:t>
            </a:r>
            <a:r>
              <a:rPr lang="en-US" baseline="0" dirty="0" smtClean="0"/>
              <a:t> </a:t>
            </a:r>
            <a:r>
              <a:rPr lang="en-US" dirty="0" smtClean="0"/>
              <a:t>has declined</a:t>
            </a:r>
          </a:p>
          <a:p>
            <a:pPr marL="171450" indent="-171450">
              <a:buFontTx/>
              <a:buChar char="-"/>
            </a:pPr>
            <a:r>
              <a:rPr lang="en-US" dirty="0" smtClean="0"/>
              <a:t>Mortality rates fell</a:t>
            </a:r>
          </a:p>
          <a:p>
            <a:pPr marL="171450" indent="-171450">
              <a:buFontTx/>
              <a:buChar char="-"/>
            </a:pPr>
            <a:r>
              <a:rPr lang="en-US" dirty="0" smtClean="0"/>
              <a:t>Access to drinking water and sanitation increased</a:t>
            </a:r>
          </a:p>
          <a:p>
            <a:pPr marL="171450" indent="-171450">
              <a:buFontTx/>
              <a:buChar char="-"/>
            </a:pPr>
            <a:r>
              <a:rPr lang="en-US" dirty="0" smtClean="0"/>
              <a:t>Access to electricity has increased</a:t>
            </a:r>
          </a:p>
          <a:p>
            <a:pPr marL="0" indent="0">
              <a:buFontTx/>
              <a:buNone/>
            </a:pPr>
            <a:endParaRPr lang="en-US" dirty="0" smtClean="0"/>
          </a:p>
          <a:p>
            <a:pPr marL="0" indent="0">
              <a:buFontTx/>
              <a:buNone/>
            </a:pPr>
            <a:r>
              <a:rPr lang="en-US" dirty="0" smtClean="0"/>
              <a:t>Image source: https://upload.wikimedia.org/wikipedia/commons/5/57/Canaviais_Sao_Paulo_01_2008_06.jpg</a:t>
            </a:r>
          </a:p>
        </p:txBody>
      </p:sp>
      <p:sp>
        <p:nvSpPr>
          <p:cNvPr id="4" name="Slide Number Placeholder 3"/>
          <p:cNvSpPr>
            <a:spLocks noGrp="1"/>
          </p:cNvSpPr>
          <p:nvPr>
            <p:ph type="sldNum" sz="quarter" idx="10"/>
          </p:nvPr>
        </p:nvSpPr>
        <p:spPr/>
        <p:txBody>
          <a:bodyPr/>
          <a:lstStyle/>
          <a:p>
            <a:fld id="{D48F1C81-351F-4889-90B2-2CE873BBD276}" type="slidenum">
              <a:rPr lang="en-US" smtClean="0"/>
              <a:t>34</a:t>
            </a:fld>
            <a:endParaRPr lang="en-US"/>
          </a:p>
        </p:txBody>
      </p:sp>
    </p:spTree>
    <p:extLst>
      <p:ext uri="{BB962C8B-B14F-4D97-AF65-F5344CB8AC3E}">
        <p14:creationId xmlns:p14="http://schemas.microsoft.com/office/powerpoint/2010/main" val="3105119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What does sustainable development mean</a:t>
            </a:r>
            <a:r>
              <a:rPr lang="en-US" baseline="0" dirty="0" smtClean="0"/>
              <a:t> for business?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Sustainable development means long-term thinking. </a:t>
            </a:r>
            <a:r>
              <a:rPr lang="en-US" sz="1200" kern="1200" dirty="0" smtClean="0">
                <a:solidFill>
                  <a:schemeClr val="tx1"/>
                </a:solidFill>
                <a:effectLst/>
                <a:latin typeface="+mn-lt"/>
                <a:ea typeface="+mn-ea"/>
                <a:cs typeface="+mn-cs"/>
              </a:rPr>
              <a:t>Sustainability by definition means something that can be sustained – maintained, continued – over a long period of time, if not indefinitely. </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This means</a:t>
            </a:r>
            <a:r>
              <a:rPr lang="en-US" baseline="0" dirty="0" smtClean="0"/>
              <a:t> </a:t>
            </a:r>
            <a:r>
              <a:rPr lang="en-US" dirty="0" smtClean="0"/>
              <a:t>taking into account limited natural resources. A coal mine cannot mine coal forever – eventually the coal runs out. A lumber company cannot cut down more trees than it plants – eventually the trees run out. Farmers cannot continue to use water in a lake such as the Aral Sea faster than it is replenished – eventually it dries up</a:t>
            </a:r>
            <a:r>
              <a:rPr lang="en-US" baseline="0" dirty="0" smtClean="0"/>
              <a:t>.</a:t>
            </a:r>
            <a:r>
              <a:rPr lang="en-US" dirty="0" smtClean="0"/>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It’s not about “living in harmony</a:t>
            </a:r>
            <a:r>
              <a:rPr lang="en-US" baseline="0" dirty="0" smtClean="0"/>
              <a:t> </a:t>
            </a:r>
            <a:r>
              <a:rPr lang="en-US" dirty="0" smtClean="0"/>
              <a:t>with nature” or some kind of idealism –</a:t>
            </a:r>
            <a:r>
              <a:rPr lang="en-US" baseline="0" dirty="0" smtClean="0"/>
              <a:t> it’s simply about not ruining the future.</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Image source: https://en.wikipedia.org/wiki/Aral_Sea#/media/File:AralSea1989_2014.jpg </a:t>
            </a:r>
          </a:p>
        </p:txBody>
      </p:sp>
      <p:sp>
        <p:nvSpPr>
          <p:cNvPr id="4" name="Slide Number Placeholder 3"/>
          <p:cNvSpPr>
            <a:spLocks noGrp="1"/>
          </p:cNvSpPr>
          <p:nvPr>
            <p:ph type="sldNum" sz="quarter" idx="10"/>
          </p:nvPr>
        </p:nvSpPr>
        <p:spPr/>
        <p:txBody>
          <a:bodyPr/>
          <a:lstStyle/>
          <a:p>
            <a:fld id="{D48F1C81-351F-4889-90B2-2CE873BBD276}" type="slidenum">
              <a:rPr lang="en-US" smtClean="0"/>
              <a:t>35</a:t>
            </a:fld>
            <a:endParaRPr lang="en-US"/>
          </a:p>
        </p:txBody>
      </p:sp>
    </p:spTree>
    <p:extLst>
      <p:ext uri="{BB962C8B-B14F-4D97-AF65-F5344CB8AC3E}">
        <p14:creationId xmlns:p14="http://schemas.microsoft.com/office/powerpoint/2010/main" val="2091368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How can we translate sustainable development and long-term thinking into business practice?</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Triple Bottom Line.  Instead of just accounting for their financial bottom line, businesses measure and report on their social and environmental behavior.</a:t>
            </a:r>
          </a:p>
          <a:p>
            <a:endParaRPr lang="en-US" dirty="0" smtClean="0"/>
          </a:p>
          <a:p>
            <a:r>
              <a:rPr lang="en-US" dirty="0" smtClean="0"/>
              <a:t>As you can see here,</a:t>
            </a:r>
            <a:r>
              <a:rPr lang="en-US" baseline="0" dirty="0" smtClean="0"/>
              <a:t> you can also think of this as “people, profit, and planet.”</a:t>
            </a:r>
            <a:endParaRPr lang="en-US" dirty="0" smtClean="0"/>
          </a:p>
          <a:p>
            <a:endParaRPr lang="en-US" dirty="0" smtClean="0"/>
          </a:p>
          <a:p>
            <a:r>
              <a:rPr lang="en-US" dirty="0" smtClean="0"/>
              <a:t>Image source: http://www.csrambassadors.com/corporate-social-responsibility-csrambassadors/triple-bottom-line/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36</a:t>
            </a:fld>
            <a:endParaRPr lang="en-US"/>
          </a:p>
        </p:txBody>
      </p:sp>
    </p:spTree>
    <p:extLst>
      <p:ext uri="{BB962C8B-B14F-4D97-AF65-F5344CB8AC3E}">
        <p14:creationId xmlns:p14="http://schemas.microsoft.com/office/powerpoint/2010/main" val="1860474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introduce the Triple Bottom Line now? </a:t>
            </a:r>
          </a:p>
          <a:p>
            <a:endParaRPr lang="en-US" dirty="0" smtClean="0"/>
          </a:p>
          <a:p>
            <a:r>
              <a:rPr lang="en-US" dirty="0" smtClean="0"/>
              <a:t>The “challenge” presented at the beginning of the</a:t>
            </a:r>
            <a:r>
              <a:rPr lang="en-US" baseline="0" dirty="0" smtClean="0"/>
              <a:t> presentation is this: in the next century, the world’s population will grow – but its resources will not. How will we solve this wicked problem? </a:t>
            </a:r>
          </a:p>
          <a:p>
            <a:endParaRPr lang="en-US" baseline="0" dirty="0" smtClean="0"/>
          </a:p>
          <a:p>
            <a:r>
              <a:rPr lang="en-US" baseline="0" dirty="0" smtClean="0"/>
              <a:t>One way to approach it is sustainable development. But what does sustainable development mean for business? It means making a profit without ruining its ability to make future profit in a world of more people and fewer resources. </a:t>
            </a:r>
          </a:p>
          <a:p>
            <a:endParaRPr lang="en-US" baseline="0" dirty="0" smtClean="0"/>
          </a:p>
          <a:p>
            <a:r>
              <a:rPr lang="en-US" baseline="0" dirty="0" smtClean="0"/>
              <a:t>This idea of the Triple Bottom Line – incorporating economic, environmental, and social accountability – is the foundation for corporate sustainability. As you will find in later weeks, assessing a company’s sustainability means assessing its performance in these three areas. If it has positive financial, environmental and social impacts, then it is sustainable.</a:t>
            </a:r>
            <a:endParaRPr lang="en-US" dirty="0" smtClean="0"/>
          </a:p>
          <a:p>
            <a:endParaRPr lang="en-US" dirty="0" smtClean="0"/>
          </a:p>
          <a:p>
            <a:r>
              <a:rPr lang="en-US" dirty="0" smtClean="0"/>
              <a:t>Image source: http://www.csrambassadors.com/corporate-social-responsibility-csrambassadors/triple-bottom-line/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37</a:t>
            </a:fld>
            <a:endParaRPr lang="en-US"/>
          </a:p>
        </p:txBody>
      </p:sp>
    </p:spTree>
    <p:extLst>
      <p:ext uri="{BB962C8B-B14F-4D97-AF65-F5344CB8AC3E}">
        <p14:creationId xmlns:p14="http://schemas.microsoft.com/office/powerpoint/2010/main" val="1860474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Sometimes there are tradeoffs between the three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but the goal of sustainable business practice is to find possibilities for overlaps, or win-wins.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Only by comprehensively thinking about social, environmental, and financial issues can one address comprehensive – “wicked” – problems.</a:t>
            </a:r>
            <a:endParaRPr lang="en-US" dirty="0" smtClean="0"/>
          </a:p>
          <a:p>
            <a:endParaRPr lang="en-US" dirty="0" smtClean="0"/>
          </a:p>
          <a:p>
            <a:r>
              <a:rPr lang="en-US" dirty="0" smtClean="0"/>
              <a:t>Image source: http://www.csrambassadors.com/corporate-social-responsibility-csrambassadors/triple-bottom-line/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38</a:t>
            </a:fld>
            <a:endParaRPr lang="en-US"/>
          </a:p>
        </p:txBody>
      </p:sp>
    </p:spTree>
    <p:extLst>
      <p:ext uri="{BB962C8B-B14F-4D97-AF65-F5344CB8AC3E}">
        <p14:creationId xmlns:p14="http://schemas.microsoft.com/office/powerpoint/2010/main" val="1860474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Let’s conclude by </a:t>
            </a:r>
            <a:r>
              <a:rPr lang="en-US" sz="1200" kern="1200" baseline="0" dirty="0" smtClean="0">
                <a:solidFill>
                  <a:schemeClr val="tx1"/>
                </a:solidFill>
                <a:effectLst/>
                <a:latin typeface="+mn-lt"/>
                <a:ea typeface="+mn-ea"/>
                <a:cs typeface="+mn-cs"/>
              </a:rPr>
              <a:t>reflecting on the fact that, according to a recent poll, </a:t>
            </a:r>
            <a:r>
              <a:rPr lang="en-US" sz="1200" kern="1200" dirty="0" smtClean="0">
                <a:solidFill>
                  <a:schemeClr val="tx1"/>
                </a:solidFill>
                <a:effectLst/>
                <a:latin typeface="+mn-lt"/>
                <a:ea typeface="+mn-ea"/>
                <a:cs typeface="+mn-cs"/>
              </a:rPr>
              <a:t>“The environment—and climate change in particular—continues to be rated a top concern for citizens in many countries (Pew Research Centre, 2010)” – UN 2010</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At the same time, most sustainability experts are coming</a:t>
            </a:r>
            <a:r>
              <a:rPr lang="en-US" sz="1200" kern="1200" baseline="0" dirty="0" smtClean="0">
                <a:solidFill>
                  <a:schemeClr val="tx1"/>
                </a:solidFill>
                <a:effectLst/>
                <a:latin typeface="+mn-lt"/>
                <a:ea typeface="+mn-ea"/>
                <a:cs typeface="+mn-cs"/>
              </a:rPr>
              <a:t> to </a:t>
            </a:r>
            <a:r>
              <a:rPr lang="en-US" sz="1200" kern="1200" dirty="0" smtClean="0">
                <a:solidFill>
                  <a:schemeClr val="tx1"/>
                </a:solidFill>
                <a:effectLst/>
                <a:latin typeface="+mn-lt"/>
                <a:ea typeface="+mn-ea"/>
                <a:cs typeface="+mn-cs"/>
              </a:rPr>
              <a:t>believe that the private sector should play a more important role in leading the </a:t>
            </a:r>
            <a:r>
              <a:rPr lang="en-US" sz="1200" kern="1200" dirty="0" err="1" smtClean="0">
                <a:solidFill>
                  <a:schemeClr val="tx1"/>
                </a:solidFill>
                <a:effectLst/>
                <a:latin typeface="+mn-lt"/>
                <a:ea typeface="+mn-ea"/>
                <a:cs typeface="+mn-cs"/>
              </a:rPr>
              <a:t>sustainble</a:t>
            </a:r>
            <a:r>
              <a:rPr lang="en-US" sz="1200" kern="1200" dirty="0" smtClean="0">
                <a:solidFill>
                  <a:schemeClr val="tx1"/>
                </a:solidFill>
                <a:effectLst/>
                <a:latin typeface="+mn-lt"/>
                <a:ea typeface="+mn-ea"/>
                <a:cs typeface="+mn-cs"/>
              </a:rPr>
              <a:t> agenda over the next 20 years, as faith diminishes in the</a:t>
            </a:r>
            <a:r>
              <a:rPr lang="en-US" sz="1200" kern="1200" baseline="0" dirty="0" smtClean="0">
                <a:solidFill>
                  <a:schemeClr val="tx1"/>
                </a:solidFill>
                <a:effectLst/>
                <a:latin typeface="+mn-lt"/>
                <a:ea typeface="+mn-ea"/>
                <a:cs typeface="+mn-cs"/>
              </a:rPr>
              <a:t> ability of national </a:t>
            </a:r>
            <a:r>
              <a:rPr lang="en-US" sz="1200" kern="1200" dirty="0" smtClean="0">
                <a:solidFill>
                  <a:schemeClr val="tx1"/>
                </a:solidFill>
                <a:effectLst/>
                <a:latin typeface="+mn-lt"/>
                <a:ea typeface="+mn-ea"/>
                <a:cs typeface="+mn-cs"/>
              </a:rPr>
              <a:t>governments to pursue sustainability.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world with more people and less planet to go around presents a wicked problem – but that does not mean there cannot be any progress. This is where businesses have an opportunity to lead</a:t>
            </a:r>
            <a:r>
              <a:rPr lang="en-US" sz="1200" kern="1200" baseline="0" dirty="0" smtClean="0">
                <a:solidFill>
                  <a:schemeClr val="tx1"/>
                </a:solidFill>
                <a:effectLst/>
                <a:latin typeface="+mn-lt"/>
                <a:ea typeface="+mn-ea"/>
                <a:cs typeface="+mn-cs"/>
              </a:rPr>
              <a:t> in promoting long term sustainability</a:t>
            </a:r>
            <a:r>
              <a:rPr lang="en-US" sz="1200" kern="1200" dirty="0" smtClean="0">
                <a:solidFill>
                  <a:schemeClr val="tx1"/>
                </a:solidFill>
                <a:effectLst/>
                <a:latin typeface="+mn-lt"/>
                <a:ea typeface="+mn-ea"/>
                <a:cs typeface="+mn-cs"/>
              </a:rPr>
              <a:t>.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Image source: https://www.flickr.com/photos/deccgovuk/9459566442</a:t>
            </a:r>
          </a:p>
        </p:txBody>
      </p:sp>
      <p:sp>
        <p:nvSpPr>
          <p:cNvPr id="4" name="Slide Number Placeholder 3"/>
          <p:cNvSpPr>
            <a:spLocks noGrp="1"/>
          </p:cNvSpPr>
          <p:nvPr>
            <p:ph type="sldNum" sz="quarter" idx="10"/>
          </p:nvPr>
        </p:nvSpPr>
        <p:spPr/>
        <p:txBody>
          <a:bodyPr/>
          <a:lstStyle/>
          <a:p>
            <a:fld id="{D48F1C81-351F-4889-90B2-2CE873BBD276}" type="slidenum">
              <a:rPr lang="en-US" smtClean="0"/>
              <a:t>39</a:t>
            </a:fld>
            <a:endParaRPr lang="en-US"/>
          </a:p>
        </p:txBody>
      </p:sp>
    </p:spTree>
    <p:extLst>
      <p:ext uri="{BB962C8B-B14F-4D97-AF65-F5344CB8AC3E}">
        <p14:creationId xmlns:p14="http://schemas.microsoft.com/office/powerpoint/2010/main" val="22270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Understanding the Challenge: Global Trends and Wicked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section of the presentation will explore the difficulties presented by trends that show </a:t>
            </a:r>
            <a:r>
              <a:rPr lang="en-US" sz="1200" kern="1200" dirty="0" smtClean="0">
                <a:solidFill>
                  <a:schemeClr val="tx1"/>
                </a:solidFill>
                <a:effectLst/>
                <a:latin typeface="+mn-lt"/>
                <a:ea typeface="+mn-ea"/>
                <a:cs typeface="+mn-cs"/>
              </a:rPr>
              <a:t>more and more people living on a limited and changing planet.</a:t>
            </a:r>
          </a:p>
        </p:txBody>
      </p:sp>
      <p:sp>
        <p:nvSpPr>
          <p:cNvPr id="4" name="Slide Number Placeholder 3"/>
          <p:cNvSpPr>
            <a:spLocks noGrp="1"/>
          </p:cNvSpPr>
          <p:nvPr>
            <p:ph type="sldNum" sz="quarter" idx="10"/>
          </p:nvPr>
        </p:nvSpPr>
        <p:spPr/>
        <p:txBody>
          <a:bodyPr/>
          <a:lstStyle/>
          <a:p>
            <a:fld id="{D48F1C81-351F-4889-90B2-2CE873BBD276}" type="slidenum">
              <a:rPr lang="en-US" smtClean="0"/>
              <a:t>4</a:t>
            </a:fld>
            <a:endParaRPr lang="en-US"/>
          </a:p>
        </p:txBody>
      </p:sp>
    </p:spTree>
    <p:extLst>
      <p:ext uri="{BB962C8B-B14F-4D97-AF65-F5344CB8AC3E}">
        <p14:creationId xmlns:p14="http://schemas.microsoft.com/office/powerpoint/2010/main" val="859141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44</a:t>
            </a:fld>
            <a:endParaRPr lang="en-US"/>
          </a:p>
        </p:txBody>
      </p:sp>
    </p:spTree>
    <p:extLst>
      <p:ext uri="{BB962C8B-B14F-4D97-AF65-F5344CB8AC3E}">
        <p14:creationId xmlns:p14="http://schemas.microsoft.com/office/powerpoint/2010/main" val="4125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Population is an estimated 7.3 billion and growing, though increasing at a slower rate. As</a:t>
            </a:r>
            <a:r>
              <a:rPr lang="en-US" sz="1200" kern="1200" baseline="0" dirty="0" smtClean="0">
                <a:solidFill>
                  <a:schemeClr val="tx1"/>
                </a:solidFill>
                <a:effectLst/>
                <a:latin typeface="+mn-lt"/>
                <a:ea typeface="+mn-ea"/>
                <a:cs typeface="+mn-cs"/>
              </a:rPr>
              <a:t> you can see here, by 2050 we are expected to have another 2.4 billion people on the planet for a total of 9.7 billion.</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Image source:</a:t>
            </a:r>
            <a:r>
              <a:rPr lang="en-US" sz="1200" i="1" kern="1200" baseline="0" dirty="0" smtClean="0">
                <a:solidFill>
                  <a:schemeClr val="tx1"/>
                </a:solidFill>
                <a:effectLst/>
                <a:latin typeface="+mn-lt"/>
                <a:ea typeface="+mn-ea"/>
                <a:cs typeface="+mn-cs"/>
              </a:rPr>
              <a:t> http://www.un.org/News/dh/photos/large/2015/July/Population-Infographic-01.jpg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5</a:t>
            </a:fld>
            <a:endParaRPr lang="en-US"/>
          </a:p>
        </p:txBody>
      </p:sp>
    </p:spTree>
    <p:extLst>
      <p:ext uri="{BB962C8B-B14F-4D97-AF65-F5344CB8AC3E}">
        <p14:creationId xmlns:p14="http://schemas.microsoft.com/office/powerpoint/2010/main" val="1692293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same time, life expectancy</a:t>
            </a:r>
            <a:r>
              <a:rPr lang="en-US" baseline="0" dirty="0" smtClean="0"/>
              <a:t> </a:t>
            </a:r>
            <a:r>
              <a:rPr lang="en-US" dirty="0" smtClean="0"/>
              <a:t>is rising globally, meaning people</a:t>
            </a:r>
            <a:r>
              <a:rPr lang="en-US" baseline="0" dirty="0" smtClean="0"/>
              <a:t> live longer. This is of course good news, that people live longer - but it does mean more resources are needed over the longer course of a person’s life.</a:t>
            </a:r>
          </a:p>
          <a:p>
            <a:endParaRPr lang="en-US" baseline="0" dirty="0" smtClean="0"/>
          </a:p>
          <a:p>
            <a:r>
              <a:rPr lang="en-US" sz="1200" kern="1200" dirty="0" smtClean="0">
                <a:solidFill>
                  <a:schemeClr val="tx1"/>
                </a:solidFill>
                <a:effectLst/>
                <a:latin typeface="+mn-lt"/>
                <a:ea typeface="+mn-ea"/>
                <a:cs typeface="+mn-cs"/>
              </a:rPr>
              <a:t>Image source:</a:t>
            </a:r>
            <a:r>
              <a:rPr lang="en-US" sz="1200" kern="1200" baseline="0" dirty="0" smtClean="0">
                <a:solidFill>
                  <a:schemeClr val="tx1"/>
                </a:solidFill>
                <a:effectLst/>
                <a:latin typeface="+mn-lt"/>
                <a:ea typeface="+mn-ea"/>
                <a:cs typeface="+mn-cs"/>
              </a:rPr>
              <a:t> http://www.un.org/News/dh/photos/large/2015/July/Population-Infographic-02.jpg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6</a:t>
            </a:fld>
            <a:endParaRPr lang="en-US"/>
          </a:p>
        </p:txBody>
      </p:sp>
    </p:spTree>
    <p:extLst>
      <p:ext uri="{BB962C8B-B14F-4D97-AF65-F5344CB8AC3E}">
        <p14:creationId xmlns:p14="http://schemas.microsoft.com/office/powerpoint/2010/main" val="20187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last 25 years have seen</a:t>
            </a:r>
            <a:r>
              <a:rPr lang="en-US" baseline="0" dirty="0" smtClean="0"/>
              <a:t> e</a:t>
            </a:r>
            <a:r>
              <a:rPr lang="en-US" dirty="0" smtClean="0"/>
              <a:t>xtreme poverty is decreasing, particularly in Asia. This,</a:t>
            </a:r>
            <a:r>
              <a:rPr lang="en-US" baseline="0" dirty="0" smtClean="0"/>
              <a:t> too, is a good thing – more people are able to meet their daily needs for food, water, and shelter.</a:t>
            </a:r>
            <a:endParaRPr lang="en-US" dirty="0" smtClean="0"/>
          </a:p>
          <a:p>
            <a:endParaRPr lang="en-US" baseline="0" dirty="0" smtClean="0"/>
          </a:p>
          <a:p>
            <a:r>
              <a:rPr lang="en-US" baseline="0" dirty="0" smtClean="0"/>
              <a:t>Image source: http://www.economist.com/news/briefing/21578643-world-has-astonishing-chance-take-billion-people-out-extreme-poverty-2030-not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7</a:t>
            </a:fld>
            <a:endParaRPr lang="en-US"/>
          </a:p>
        </p:txBody>
      </p:sp>
    </p:spTree>
    <p:extLst>
      <p:ext uri="{BB962C8B-B14F-4D97-AF65-F5344CB8AC3E}">
        <p14:creationId xmlns:p14="http://schemas.microsoft.com/office/powerpoint/2010/main" val="1449630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The only potential problem is that </a:t>
            </a:r>
            <a:r>
              <a:rPr lang="en-US" baseline="0" dirty="0" smtClean="0"/>
              <a:t>historically, development – that is, decreased poverty – has tended to lead to more resource consumption. Wealthier societies have tended to consume more – more food, more water, more energy. </a:t>
            </a:r>
          </a:p>
          <a:p>
            <a:pPr lvl="0"/>
            <a:endParaRPr lang="en-US" baseline="0" dirty="0" smtClean="0"/>
          </a:p>
          <a:p>
            <a:pPr lvl="0"/>
            <a:r>
              <a:rPr lang="en-US" baseline="0" dirty="0" smtClean="0"/>
              <a:t>For instance, this chart shows the energy use of US, China, and India. Notice that the US’s energy consumption is far more than either China or India. Notice, too, that China’s energy use creeps up as its economy grows.</a:t>
            </a:r>
          </a:p>
          <a:p>
            <a:pPr lvl="0"/>
            <a:endParaRPr lang="en-US" baseline="0" dirty="0" smtClean="0"/>
          </a:p>
          <a:p>
            <a:pPr lvl="0"/>
            <a:r>
              <a:rPr lang="en-US" baseline="0" dirty="0" smtClean="0"/>
              <a:t>Though development does not always lead inevitably to more consumption, there is a concern that development on a global scale might lead to the demand for more resources than the planet has available.</a:t>
            </a:r>
          </a:p>
          <a:p>
            <a:pPr lvl="0"/>
            <a:endParaRPr lang="en-US" dirty="0" smtClean="0"/>
          </a:p>
          <a:p>
            <a:r>
              <a:rPr lang="en-US" dirty="0" smtClean="0"/>
              <a:t>Image source:</a:t>
            </a:r>
            <a:r>
              <a:rPr lang="en-US" baseline="0" dirty="0" smtClean="0"/>
              <a:t> http://oilprice.com/Energy/Energy-General/Access-To-Energy-Explains-Unequal-Growth-Rates-of-India-and-China.html </a:t>
            </a:r>
            <a:endParaRPr lang="en-US" dirty="0"/>
          </a:p>
        </p:txBody>
      </p:sp>
      <p:sp>
        <p:nvSpPr>
          <p:cNvPr id="4" name="Slide Number Placeholder 3"/>
          <p:cNvSpPr>
            <a:spLocks noGrp="1"/>
          </p:cNvSpPr>
          <p:nvPr>
            <p:ph type="sldNum" sz="quarter" idx="10"/>
          </p:nvPr>
        </p:nvSpPr>
        <p:spPr/>
        <p:txBody>
          <a:bodyPr/>
          <a:lstStyle/>
          <a:p>
            <a:fld id="{D48F1C81-351F-4889-90B2-2CE873BBD276}" type="slidenum">
              <a:rPr lang="en-US" smtClean="0"/>
              <a:t>8</a:t>
            </a:fld>
            <a:endParaRPr lang="en-US"/>
          </a:p>
        </p:txBody>
      </p:sp>
    </p:spTree>
    <p:extLst>
      <p:ext uri="{BB962C8B-B14F-4D97-AF65-F5344CB8AC3E}">
        <p14:creationId xmlns:p14="http://schemas.microsoft.com/office/powerpoint/2010/main" val="837949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In fact, some experts estimate that if everyone in the world consumed as much as Americans</a:t>
            </a:r>
            <a:r>
              <a:rPr lang="en-US" sz="1200" b="0" kern="1200" baseline="0" dirty="0" smtClean="0">
                <a:solidFill>
                  <a:schemeClr val="tx1"/>
                </a:solidFill>
                <a:effectLst/>
                <a:latin typeface="+mn-lt"/>
                <a:ea typeface="+mn-ea"/>
                <a:cs typeface="+mn-cs"/>
              </a:rPr>
              <a:t> do, we would need 4 Earths. Russia, in contrast, has a smaller ecological footprint than its </a:t>
            </a:r>
            <a:r>
              <a:rPr lang="en-US" sz="1200" b="0" kern="1200" baseline="0" dirty="0" err="1" smtClean="0">
                <a:solidFill>
                  <a:schemeClr val="tx1"/>
                </a:solidFill>
                <a:effectLst/>
                <a:latin typeface="+mn-lt"/>
                <a:ea typeface="+mn-ea"/>
                <a:cs typeface="+mn-cs"/>
              </a:rPr>
              <a:t>biocapacity</a:t>
            </a:r>
            <a:r>
              <a:rPr lang="en-US" sz="1200" b="0" kern="1200" baseline="0" dirty="0" smtClean="0">
                <a:solidFill>
                  <a:schemeClr val="tx1"/>
                </a:solidFill>
                <a:effectLst/>
                <a:latin typeface="+mn-lt"/>
                <a:ea typeface="+mn-ea"/>
                <a:cs typeface="+mn-cs"/>
              </a:rPr>
              <a:t> – if everyone lived like Russians, we would need less than the entire Earth</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If the population increases and if this trend of development and consumption continues, then we will face resource depletion on an ever-growing scale.</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Image source: https://upload.wikimedia.org/wikipedia/commons/d/db/Nasa_blue_marble.jpg </a:t>
            </a:r>
            <a:endParaRPr lang="en-US" b="0" dirty="0"/>
          </a:p>
        </p:txBody>
      </p:sp>
      <p:sp>
        <p:nvSpPr>
          <p:cNvPr id="4" name="Slide Number Placeholder 3"/>
          <p:cNvSpPr>
            <a:spLocks noGrp="1"/>
          </p:cNvSpPr>
          <p:nvPr>
            <p:ph type="sldNum" sz="quarter" idx="10"/>
          </p:nvPr>
        </p:nvSpPr>
        <p:spPr/>
        <p:txBody>
          <a:bodyPr/>
          <a:lstStyle/>
          <a:p>
            <a:fld id="{D48F1C81-351F-4889-90B2-2CE873BBD276}" type="slidenum">
              <a:rPr lang="en-US" smtClean="0"/>
              <a:t>9</a:t>
            </a:fld>
            <a:endParaRPr lang="en-US"/>
          </a:p>
        </p:txBody>
      </p:sp>
    </p:spTree>
    <p:extLst>
      <p:ext uri="{BB962C8B-B14F-4D97-AF65-F5344CB8AC3E}">
        <p14:creationId xmlns:p14="http://schemas.microsoft.com/office/powerpoint/2010/main" val="49009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1" name="Rectangle 10"/>
          <p:cNvSpPr/>
          <p:nvPr userDrawn="1"/>
        </p:nvSpPr>
        <p:spPr>
          <a:xfrm>
            <a:off x="0" y="-43094"/>
            <a:ext cx="9144000" cy="6901094"/>
          </a:xfrm>
          <a:prstGeom prst="rect">
            <a:avLst/>
          </a:prstGeom>
          <a:solidFill>
            <a:srgbClr val="1152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solidFill>
                  <a:srgbClr val="FFFFFF"/>
                </a:solidFill>
              </a:defRPr>
            </a:lvl1pPr>
            <a:extLst/>
          </a:lstStyle>
          <a:p>
            <a:r>
              <a:rPr kumimoji="0" lang="en-US" dirty="0" smtClean="0"/>
              <a:t>Click to edit Master title style</a:t>
            </a:r>
            <a:endParaRPr kumimoji="0" lang="en-US" dirty="0"/>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white">
                    <a:tint val="95000"/>
                  </a:prstClr>
                </a:solidFill>
              </a:rPr>
              <a:pPr/>
              <a:t>11/6/2016</a:t>
            </a:fld>
            <a:endParaRPr lang="en-US" dirty="0">
              <a:solidFill>
                <a:prstClr val="white">
                  <a:tint val="9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white">
                    <a:tint val="95000"/>
                  </a:prstClr>
                </a:solidFill>
              </a:rPr>
              <a:pPr/>
              <a:t>‹#›</a:t>
            </a:fld>
            <a:endParaRPr lang="en-US" dirty="0">
              <a:solidFill>
                <a:prstClr val="white">
                  <a:tint val="95000"/>
                </a:prstClr>
              </a:solidFill>
            </a:endParaRPr>
          </a:p>
        </p:txBody>
      </p:sp>
    </p:spTree>
    <p:extLst>
      <p:ext uri="{BB962C8B-B14F-4D97-AF65-F5344CB8AC3E}">
        <p14:creationId xmlns:p14="http://schemas.microsoft.com/office/powerpoint/2010/main" val="11148123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288512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endParaRPr lang="en-US" dirty="0">
              <a:solidFill>
                <a:prstClr val="black">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314574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336610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DE8EBDF-3B38-4C59-8B05-3ADA51F9CA66}" type="datetimeFigureOut">
              <a:rPr lang="en-US" smtClean="0">
                <a:solidFill>
                  <a:prstClr val="white">
                    <a:tint val="95000"/>
                  </a:prstClr>
                </a:solidFill>
              </a:rPr>
              <a:pPr/>
              <a:t>11/6/2016</a:t>
            </a:fld>
            <a:endParaRPr lang="en-US" dirty="0">
              <a:solidFill>
                <a:prstClr val="white">
                  <a:tint val="9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95000"/>
                </a:prstClr>
              </a:solidFill>
            </a:endParaRPr>
          </a:p>
        </p:txBody>
      </p:sp>
      <p:sp>
        <p:nvSpPr>
          <p:cNvPr id="6" name="Slide Number Placeholder 5"/>
          <p:cNvSpPr>
            <a:spLocks noGrp="1"/>
          </p:cNvSpPr>
          <p:nvPr>
            <p:ph type="sldNum" sz="quarter" idx="12"/>
          </p:nvPr>
        </p:nvSpPr>
        <p:spPr/>
        <p:txBody>
          <a:bodyPr/>
          <a:lstStyle/>
          <a:p>
            <a:fld id="{6784DEEB-400F-4A16-B277-6282A1A9AAB9}" type="slidenum">
              <a:rPr lang="en-US" smtClean="0">
                <a:solidFill>
                  <a:prstClr val="white">
                    <a:tint val="95000"/>
                  </a:prstClr>
                </a:solidFill>
              </a:rPr>
              <a:pPr/>
              <a:t>‹#›</a:t>
            </a:fld>
            <a:endParaRPr lang="en-US" dirty="0">
              <a:solidFill>
                <a:prstClr val="white">
                  <a:tint val="95000"/>
                </a:prstClr>
              </a:solidFill>
            </a:endParaRPr>
          </a:p>
        </p:txBody>
      </p:sp>
    </p:spTree>
    <p:extLst>
      <p:ext uri="{BB962C8B-B14F-4D97-AF65-F5344CB8AC3E}">
        <p14:creationId xmlns:p14="http://schemas.microsoft.com/office/powerpoint/2010/main" val="33110343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95000"/>
                </a:prstClr>
              </a:solidFill>
            </a:endParaRPr>
          </a:p>
        </p:txBody>
      </p:sp>
      <p:sp>
        <p:nvSpPr>
          <p:cNvPr id="7" name="Slide Number Placeholder 6"/>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3642764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95000"/>
                </a:prstClr>
              </a:solidFill>
            </a:endParaRPr>
          </a:p>
        </p:txBody>
      </p:sp>
      <p:sp>
        <p:nvSpPr>
          <p:cNvPr id="9" name="Slide Number Placeholder 8"/>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1821064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95000"/>
                </a:prstClr>
              </a:solidFill>
            </a:endParaRPr>
          </a:p>
        </p:txBody>
      </p:sp>
      <p:sp>
        <p:nvSpPr>
          <p:cNvPr id="5" name="Slide Number Placeholder 4"/>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417382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95000"/>
                </a:prstClr>
              </a:solidFill>
            </a:endParaRPr>
          </a:p>
        </p:txBody>
      </p:sp>
      <p:sp>
        <p:nvSpPr>
          <p:cNvPr id="4" name="Slide Number Placeholder 3"/>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898381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95000"/>
                </a:prstClr>
              </a:solidFill>
            </a:endParaRPr>
          </a:p>
        </p:txBody>
      </p:sp>
      <p:sp>
        <p:nvSpPr>
          <p:cNvPr id="7" name="Slide Number Placeholder 6"/>
          <p:cNvSpPr>
            <a:spLocks noGrp="1"/>
          </p:cNvSpPr>
          <p:nvPr>
            <p:ph type="sldNum" sz="quarter" idx="12"/>
          </p:nvPr>
        </p:nvSpPr>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Tree>
    <p:extLst>
      <p:ext uri="{BB962C8B-B14F-4D97-AF65-F5344CB8AC3E}">
        <p14:creationId xmlns:p14="http://schemas.microsoft.com/office/powerpoint/2010/main" val="3685067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a:endParaRPr lang="en-US" dirty="0">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dirty="0">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p:spPr>
        <p:txBody>
          <a:bodyPr/>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225578219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9" name="Rectangle 8"/>
          <p:cNvSpPr/>
          <p:nvPr userDrawn="1"/>
        </p:nvSpPr>
        <p:spPr>
          <a:xfrm>
            <a:off x="0" y="-100169"/>
            <a:ext cx="9144000" cy="1592580"/>
          </a:xfrm>
          <a:prstGeom prst="rect">
            <a:avLst/>
          </a:prstGeom>
          <a:solidFill>
            <a:srgbClr val="1152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3DE8EBDF-3B38-4C59-8B05-3ADA51F9CA66}" type="datetimeFigureOut">
              <a:rPr lang="en-US" smtClean="0">
                <a:solidFill>
                  <a:prstClr val="black">
                    <a:tint val="95000"/>
                  </a:prstClr>
                </a:solidFill>
              </a:rPr>
              <a:pPr/>
              <a:t>11/6/2016</a:t>
            </a:fld>
            <a:endParaRPr lang="en-US" dirty="0">
              <a:solidFill>
                <a:prstClr val="black">
                  <a:tint val="95000"/>
                </a:prstClr>
              </a:solidFill>
            </a:endParaRPr>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solidFill>
                <a:prstClr val="black">
                  <a:tint val="95000"/>
                </a:prstClr>
              </a:solidFill>
            </a:endParaRPr>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6784DEEB-400F-4A16-B277-6282A1A9AAB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26481984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rtl="0" eaLnBrk="1" latinLnBrk="0" hangingPunct="1">
        <a:spcBef>
          <a:spcPct val="0"/>
        </a:spcBef>
        <a:buNone/>
        <a:defRPr kumimoji="0" sz="4500" b="1" kern="1200">
          <a:solidFill>
            <a:schemeClr val="bg1"/>
          </a:solidFill>
          <a:effectLst/>
          <a:latin typeface="+mj-lt"/>
          <a:ea typeface="+mj-ea"/>
          <a:cs typeface="+mj-cs"/>
        </a:defRPr>
      </a:lvl1pPr>
      <a:extLst/>
    </p:titleStyle>
    <p:bodyStyle>
      <a:lvl1pPr marL="438912" indent="-320040" algn="l" rtl="0" eaLnBrk="1" latinLnBrk="0" hangingPunct="1">
        <a:spcBef>
          <a:spcPts val="0"/>
        </a:spcBef>
        <a:buClr>
          <a:schemeClr val="bg1"/>
        </a:buClr>
        <a:buSzPct val="80000"/>
        <a:buFont typeface="Wingdings 2"/>
        <a:buChar char=""/>
        <a:defRPr kumimoji="0" sz="3200" kern="1200">
          <a:solidFill>
            <a:srgbClr val="FFFFFF"/>
          </a:solidFill>
          <a:latin typeface="+mn-lt"/>
          <a:ea typeface="+mn-ea"/>
          <a:cs typeface="+mn-cs"/>
        </a:defRPr>
      </a:lvl1pPr>
      <a:lvl2pPr marL="731520" indent="-274320" algn="l" rtl="0" eaLnBrk="1" latinLnBrk="0" hangingPunct="1">
        <a:spcBef>
          <a:spcPct val="20000"/>
        </a:spcBef>
        <a:buClr>
          <a:schemeClr val="bg1"/>
        </a:buClr>
        <a:buSzPct val="90000"/>
        <a:buFont typeface="Wingdings"/>
        <a:buChar char=""/>
        <a:defRPr kumimoji="0" sz="2800" kern="1200">
          <a:solidFill>
            <a:srgbClr val="FFFFFF"/>
          </a:solidFill>
          <a:latin typeface="+mn-lt"/>
          <a:ea typeface="+mn-ea"/>
          <a:cs typeface="+mn-cs"/>
        </a:defRPr>
      </a:lvl2pPr>
      <a:lvl3pPr marL="996696" indent="-228600" algn="l" rtl="0" eaLnBrk="1" latinLnBrk="0" hangingPunct="1">
        <a:spcBef>
          <a:spcPct val="20000"/>
        </a:spcBef>
        <a:buClr>
          <a:schemeClr val="bg1"/>
        </a:buClr>
        <a:buFont typeface="Arial"/>
        <a:buChar char="▪"/>
        <a:defRPr kumimoji="0" sz="2400" kern="1200">
          <a:solidFill>
            <a:srgbClr val="FFFFFF"/>
          </a:solidFill>
          <a:latin typeface="+mn-lt"/>
          <a:ea typeface="+mn-ea"/>
          <a:cs typeface="+mn-cs"/>
        </a:defRPr>
      </a:lvl3pPr>
      <a:lvl4pPr marL="1216152" indent="-182880" algn="l" rtl="0" eaLnBrk="1" latinLnBrk="0" hangingPunct="1">
        <a:spcBef>
          <a:spcPct val="20000"/>
        </a:spcBef>
        <a:buClr>
          <a:schemeClr val="bg1"/>
        </a:buClr>
        <a:buFont typeface="Arial"/>
        <a:buChar char="▪"/>
        <a:defRPr kumimoji="0" sz="2000" kern="1200">
          <a:solidFill>
            <a:srgbClr val="FFFFFF"/>
          </a:solidFill>
          <a:latin typeface="+mn-lt"/>
          <a:ea typeface="+mn-ea"/>
          <a:cs typeface="+mn-cs"/>
        </a:defRPr>
      </a:lvl4pPr>
      <a:lvl5pPr marL="1426464" indent="-182880" algn="l" rtl="0" eaLnBrk="1" latinLnBrk="0" hangingPunct="1">
        <a:spcBef>
          <a:spcPct val="20000"/>
        </a:spcBef>
        <a:buClr>
          <a:schemeClr val="bg1"/>
        </a:buClr>
        <a:buFont typeface="Wingdings 3"/>
        <a:buChar char=""/>
        <a:defRPr kumimoji="0" lang="en-US" sz="2000" kern="1200" smtClean="0">
          <a:solidFill>
            <a:srgbClr val="FFFFFF"/>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ri.org/sites/default/files/world_ghg_flow_chart_2005.p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www.wri.org/blog/2015/06/infographic-what-do-your-countrys-emissions-look"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carnegieendowment.org/files/WP_Porfiriev_web.pdf" TargetMode="External"/><Relationship Id="rId2" Type="http://schemas.openxmlformats.org/officeDocument/2006/relationships/hyperlink" Target="http://carnegieendowment.org/files/CP_Porfiriev_Eng_web.pdf"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sustainabledevelopment.un.org/content/documents/1043natrepeng.pdf" TargetMode="External"/><Relationship Id="rId3" Type="http://schemas.openxmlformats.org/officeDocument/2006/relationships/hyperlink" Target="https://www.youtube.com/watch?v=VvFRB7HuLgo" TargetMode="External"/><Relationship Id="rId7" Type="http://schemas.openxmlformats.org/officeDocument/2006/relationships/hyperlink" Target="http://wbcsdservers.org/wbcsdpublications/cd_files/datas/business-solutions/energy_climate/pdf/Facts&amp;TrendsTo2050.pdf" TargetMode="External"/><Relationship Id="rId2" Type="http://schemas.openxmlformats.org/officeDocument/2006/relationships/hyperlink" Target="https://www.youtube.com/watch?v=3WODX8fyRHA" TargetMode="External"/><Relationship Id="rId1" Type="http://schemas.openxmlformats.org/officeDocument/2006/relationships/slideLayout" Target="../slideLayouts/slideLayout2.xml"/><Relationship Id="rId6" Type="http://schemas.openxmlformats.org/officeDocument/2006/relationships/hyperlink" Target="http://www.inma.org/blogs/sustainability-matters/post.cfm/with-the-wicked-problems-of-sustainability-come-wicked-opportunities" TargetMode="External"/><Relationship Id="rId5" Type="http://schemas.openxmlformats.org/officeDocument/2006/relationships/hyperlink" Target="https://www.theguardian.com/sustainable-business/2015/may/04/brazil-china-russia-india-climate-change-labor-economy-sustainability" TargetMode="External"/><Relationship Id="rId10" Type="http://schemas.openxmlformats.org/officeDocument/2006/relationships/hyperlink" Target="https://www.theguardian.com/sustainable-business/series/the-new-bottom-line" TargetMode="External"/><Relationship Id="rId4" Type="http://schemas.openxmlformats.org/officeDocument/2006/relationships/hyperlink" Target="file:///C:\Users\Kate\Documents\IREX\Week%201%20-%20Global%20Trends\Business%20&amp;%20the%20value%20of%20nature" TargetMode="External"/><Relationship Id="rId9" Type="http://schemas.openxmlformats.org/officeDocument/2006/relationships/hyperlink" Target="https://sustainabledevelopment.un.org/content/documents/1048natreprus.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www.iea.org/publications/freepublications/publication/world-energy-outlook-2015---executive-summary---russian-version.html" TargetMode="External"/><Relationship Id="rId13" Type="http://schemas.openxmlformats.org/officeDocument/2006/relationships/hyperlink" Target="http://www.unwater.org/downloads/Water_facts_and_trends.pdf" TargetMode="External"/><Relationship Id="rId18" Type="http://schemas.openxmlformats.org/officeDocument/2006/relationships/hyperlink" Target="http://www.wri.org/blog/2015/06/infographic-what-do-your-countrys-emissions-look" TargetMode="External"/><Relationship Id="rId3" Type="http://schemas.openxmlformats.org/officeDocument/2006/relationships/hyperlink" Target="https://esa.un.org/unpd/wpp/Publications/Files/Key_Findings_WPP_2015.pdf" TargetMode="External"/><Relationship Id="rId21" Type="http://schemas.openxmlformats.org/officeDocument/2006/relationships/hyperlink" Target="https://sustainabledevelopment.un.org/?menu=1300" TargetMode="External"/><Relationship Id="rId7" Type="http://schemas.openxmlformats.org/officeDocument/2006/relationships/hyperlink" Target="http://www.worldenergyoutlook.org/resources/energydevelopment" TargetMode="External"/><Relationship Id="rId12" Type="http://schemas.openxmlformats.org/officeDocument/2006/relationships/hyperlink" Target="https://www.rockefellerfoundation.org/blog/three-trends-shaping-future-food" TargetMode="External"/><Relationship Id="rId17" Type="http://schemas.openxmlformats.org/officeDocument/2006/relationships/hyperlink" Target="http://www.economist.com/news/business-and-finance/21694972-they-need-fall-have-real-impact-climate-change-worlds-carbon" TargetMode="External"/><Relationship Id="rId2" Type="http://schemas.openxmlformats.org/officeDocument/2006/relationships/hyperlink" Target="http://www.economist.com/news/briefing/21578643-world-has-astonishing-chance-take-billion-people-out-extreme-poverty-2030-not" TargetMode="External"/><Relationship Id="rId16" Type="http://schemas.openxmlformats.org/officeDocument/2006/relationships/hyperlink" Target="https://www.wfp.org/hunger/stats" TargetMode="External"/><Relationship Id="rId20" Type="http://schemas.openxmlformats.org/officeDocument/2006/relationships/hyperlink" Target="http://www.un-documents.net/our-common-future.pdf" TargetMode="External"/><Relationship Id="rId1" Type="http://schemas.openxmlformats.org/officeDocument/2006/relationships/slideLayout" Target="../slideLayouts/slideLayout2.xml"/><Relationship Id="rId6" Type="http://schemas.openxmlformats.org/officeDocument/2006/relationships/hyperlink" Target="http://www.unep.org/transport/airquality/AQ_GlobalReport_Summary.pdf" TargetMode="External"/><Relationship Id="rId11" Type="http://schemas.openxmlformats.org/officeDocument/2006/relationships/hyperlink" Target="http://www.eia.gov/forecasts/ieo/world.cfm" TargetMode="External"/><Relationship Id="rId24" Type="http://schemas.openxmlformats.org/officeDocument/2006/relationships/hyperlink" Target="http://www.globescan.com/component/edocman/?view=document&amp;id=179&amp;Itemid=591" TargetMode="External"/><Relationship Id="rId5" Type="http://schemas.openxmlformats.org/officeDocument/2006/relationships/hyperlink" Target="http://www.footprintnetwork.org/ecological_footprint_nations" TargetMode="External"/><Relationship Id="rId15" Type="http://schemas.openxmlformats.org/officeDocument/2006/relationships/hyperlink" Target="http://www.unwater.org/statistics/statistics-detail/en/c/260727" TargetMode="External"/><Relationship Id="rId23" Type="http://schemas.openxmlformats.org/officeDocument/2006/relationships/hyperlink" Target="http://www.economist.com/node/14301663" TargetMode="External"/><Relationship Id="rId10" Type="http://schemas.openxmlformats.org/officeDocument/2006/relationships/hyperlink" Target="http://www.unwater.org/statistics/statistics-detail/en/c/246692/" TargetMode="External"/><Relationship Id="rId19" Type="http://schemas.openxmlformats.org/officeDocument/2006/relationships/hyperlink" Target="http://www.apsc.gov.au/__data/assets/pdf_file/0005/6386/wickedproblems.pdf" TargetMode="External"/><Relationship Id="rId4" Type="http://schemas.openxmlformats.org/officeDocument/2006/relationships/hyperlink" Target="http://www.bbc.com/news/magazine-33133712" TargetMode="External"/><Relationship Id="rId9" Type="http://schemas.openxmlformats.org/officeDocument/2006/relationships/hyperlink" Target="http://oilprice.com/Energy/Energy-General/Access-To-Energy-Explains-Unequal-Growth-Rates-of-India-and-China.html" TargetMode="External"/><Relationship Id="rId14" Type="http://schemas.openxmlformats.org/officeDocument/2006/relationships/hyperlink" Target="http://www.unwater.org/statistics/statistics-detail/en/c/246663" TargetMode="External"/><Relationship Id="rId22" Type="http://schemas.openxmlformats.org/officeDocument/2006/relationships/hyperlink" Target="http://www.undp.org/content/dam/undp/library/Cross-Practice%20generic%20theme/Triple-Wins-for-Sustainable-Development-web.pdf"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www.aljazeera.com/indepth/inpictures/2014/01/pictures-ghana-e-waste-mecca-2014130104740975223.html" TargetMode="External"/><Relationship Id="rId7" Type="http://schemas.openxmlformats.org/officeDocument/2006/relationships/hyperlink" Target="https://en.wikipedia.org/wiki/Aral_Sea#/media/File:AralSea1989_2014.jpg" TargetMode="External"/><Relationship Id="rId2" Type="http://schemas.openxmlformats.org/officeDocument/2006/relationships/hyperlink" Target="http://visuals.datadriven.yale.edu/pollution-map/" TargetMode="External"/><Relationship Id="rId1" Type="http://schemas.openxmlformats.org/officeDocument/2006/relationships/slideLayout" Target="../slideLayouts/slideLayout2.xml"/><Relationship Id="rId6" Type="http://schemas.openxmlformats.org/officeDocument/2006/relationships/hyperlink" Target="https://upload.wikimedia.org/wikipedia/commons/d/db/Nasa_blue_marble.jpg" TargetMode="External"/><Relationship Id="rId5" Type="http://schemas.openxmlformats.org/officeDocument/2006/relationships/hyperlink" Target="http://www.unisi.it/sites/default/files/allegatiparagrafo/theeconomist_20130914_biodiversity_0.pdf" TargetMode="External"/><Relationship Id="rId4" Type="http://schemas.openxmlformats.org/officeDocument/2006/relationships/hyperlink" Target="http://www.economist.com/news/science-and-technology/21603409-how-brazil-became-world-leader-reducing-environmental-degradation-cutt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2200"/>
            <a:ext cx="8077200" cy="1673352"/>
          </a:xfrm>
        </p:spPr>
        <p:txBody>
          <a:bodyPr/>
          <a:lstStyle/>
          <a:p>
            <a:r>
              <a:rPr lang="en-US" dirty="0" smtClean="0"/>
              <a:t>Week 1</a:t>
            </a:r>
            <a:endParaRPr lang="en-US" dirty="0"/>
          </a:p>
        </p:txBody>
      </p:sp>
      <p:sp>
        <p:nvSpPr>
          <p:cNvPr id="3" name="Subtitle 2"/>
          <p:cNvSpPr>
            <a:spLocks noGrp="1"/>
          </p:cNvSpPr>
          <p:nvPr>
            <p:ph type="subTitle" idx="1"/>
          </p:nvPr>
        </p:nvSpPr>
        <p:spPr/>
        <p:txBody>
          <a:bodyPr/>
          <a:lstStyle/>
          <a:p>
            <a:r>
              <a:rPr lang="en-US" dirty="0" smtClean="0"/>
              <a:t>Understanding the Challenge  and Sustainable Development</a:t>
            </a:r>
          </a:p>
        </p:txBody>
      </p:sp>
    </p:spTree>
    <p:extLst>
      <p:ext uri="{BB962C8B-B14F-4D97-AF65-F5344CB8AC3E}">
        <p14:creationId xmlns:p14="http://schemas.microsoft.com/office/powerpoint/2010/main" val="36768240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77788"/>
            <a:ext cx="5280214" cy="5280212"/>
          </a:xfrm>
          <a:prstGeom prst="rect">
            <a:avLst/>
          </a:prstGeom>
        </p:spPr>
      </p:pic>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idx="1"/>
          </p:nvPr>
        </p:nvSpPr>
        <p:spPr>
          <a:xfrm>
            <a:off x="5280214" y="1577788"/>
            <a:ext cx="3863786" cy="5280211"/>
          </a:xfrm>
        </p:spPr>
        <p:txBody>
          <a:bodyPr>
            <a:normAutofit fontScale="85000" lnSpcReduction="20000"/>
          </a:bodyPr>
          <a:lstStyle/>
          <a:p>
            <a:pPr marL="118872" indent="0">
              <a:buNone/>
            </a:pPr>
            <a:r>
              <a:rPr lang="en-US" i="1" dirty="0" smtClean="0"/>
              <a:t>How will a growing population live on a polluted, finite, and changing planet?</a:t>
            </a:r>
          </a:p>
          <a:p>
            <a:pPr marL="118872" indent="0">
              <a:buNone/>
            </a:pPr>
            <a:endParaRPr lang="en-US" i="1" dirty="0" smtClean="0"/>
          </a:p>
          <a:p>
            <a:pPr lvl="1"/>
            <a:r>
              <a:rPr lang="en-US" dirty="0" smtClean="0"/>
              <a:t>Pollution and toxic waste</a:t>
            </a:r>
          </a:p>
          <a:p>
            <a:pPr lvl="1"/>
            <a:r>
              <a:rPr lang="en-US" dirty="0" smtClean="0"/>
              <a:t>Deforestation and biodiversity loss (extinction)</a:t>
            </a:r>
          </a:p>
          <a:p>
            <a:pPr lvl="1"/>
            <a:r>
              <a:rPr lang="en-US" dirty="0" smtClean="0"/>
              <a:t>Energy demand</a:t>
            </a:r>
          </a:p>
          <a:p>
            <a:pPr lvl="1"/>
            <a:r>
              <a:rPr lang="en-US" dirty="0" smtClean="0"/>
              <a:t>Water scarcity</a:t>
            </a:r>
          </a:p>
          <a:p>
            <a:pPr lvl="1"/>
            <a:r>
              <a:rPr lang="en-US" dirty="0" smtClean="0"/>
              <a:t>Food security</a:t>
            </a:r>
          </a:p>
          <a:p>
            <a:pPr lvl="1"/>
            <a:r>
              <a:rPr lang="en-US" dirty="0" smtClean="0"/>
              <a:t>Climate change</a:t>
            </a:r>
            <a:endParaRPr lang="en-US" dirty="0"/>
          </a:p>
        </p:txBody>
      </p:sp>
    </p:spTree>
    <p:extLst>
      <p:ext uri="{BB962C8B-B14F-4D97-AF65-F5344CB8AC3E}">
        <p14:creationId xmlns:p14="http://schemas.microsoft.com/office/powerpoint/2010/main" val="5429183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Pollution</a:t>
            </a:r>
            <a:endParaRPr lang="en-US" dirty="0"/>
          </a:p>
        </p:txBody>
      </p:sp>
      <p:pic>
        <p:nvPicPr>
          <p:cNvPr id="819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458014" y="1774825"/>
            <a:ext cx="8227971" cy="462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0776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Toxic Waste</a:t>
            </a:r>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099046" y="1774825"/>
            <a:ext cx="6945908" cy="4625975"/>
          </a:xfrm>
        </p:spPr>
      </p:pic>
    </p:spTree>
    <p:extLst>
      <p:ext uri="{BB962C8B-B14F-4D97-AF65-F5344CB8AC3E}">
        <p14:creationId xmlns:p14="http://schemas.microsoft.com/office/powerpoint/2010/main" val="6953897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5413"/>
          <a:stretch/>
        </p:blipFill>
        <p:spPr>
          <a:xfrm>
            <a:off x="0" y="1548245"/>
            <a:ext cx="9144000" cy="5309755"/>
          </a:xfrm>
          <a:prstGeom prst="rect">
            <a:avLst/>
          </a:prstGeom>
        </p:spPr>
      </p:pic>
      <p:sp>
        <p:nvSpPr>
          <p:cNvPr id="2" name="Title 1"/>
          <p:cNvSpPr>
            <a:spLocks noGrp="1"/>
          </p:cNvSpPr>
          <p:nvPr>
            <p:ph type="title"/>
          </p:nvPr>
        </p:nvSpPr>
        <p:spPr/>
        <p:txBody>
          <a:bodyPr>
            <a:normAutofit/>
          </a:bodyPr>
          <a:lstStyle/>
          <a:p>
            <a:r>
              <a:rPr lang="en-US" dirty="0" smtClean="0"/>
              <a:t>Deforestation and Extinction</a:t>
            </a:r>
            <a:endParaRPr lang="en-US" dirty="0"/>
          </a:p>
        </p:txBody>
      </p:sp>
      <p:pic>
        <p:nvPicPr>
          <p:cNvPr id="5" name="Picture 2"/>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904426" y="2363724"/>
            <a:ext cx="3401374" cy="331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de-deforestati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363724"/>
            <a:ext cx="3425579" cy="331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8257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Demand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030412"/>
            <a:ext cx="8229600" cy="4114800"/>
          </a:xfrm>
        </p:spPr>
      </p:pic>
    </p:spTree>
    <p:extLst>
      <p:ext uri="{BB962C8B-B14F-4D97-AF65-F5344CB8AC3E}">
        <p14:creationId xmlns:p14="http://schemas.microsoft.com/office/powerpoint/2010/main" val="18556821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Energy Demand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904" y="1524000"/>
            <a:ext cx="6789296" cy="5334001"/>
          </a:xfrm>
        </p:spPr>
      </p:pic>
      <p:sp>
        <p:nvSpPr>
          <p:cNvPr id="5" name="TextBox 4"/>
          <p:cNvSpPr txBox="1"/>
          <p:nvPr/>
        </p:nvSpPr>
        <p:spPr>
          <a:xfrm>
            <a:off x="7010400" y="3429000"/>
            <a:ext cx="2057400" cy="1323439"/>
          </a:xfrm>
          <a:prstGeom prst="rect">
            <a:avLst/>
          </a:prstGeom>
          <a:noFill/>
        </p:spPr>
        <p:txBody>
          <a:bodyPr wrap="square" rtlCol="0">
            <a:spAutoFit/>
          </a:bodyPr>
          <a:lstStyle/>
          <a:p>
            <a:r>
              <a:rPr lang="en-US" sz="1600" i="1" dirty="0" smtClean="0"/>
              <a:t>Significant growth is projected in the next 25 years, particularly in Asia and the Middle East.</a:t>
            </a:r>
            <a:r>
              <a:rPr lang="en-US" sz="1600" dirty="0" smtClean="0"/>
              <a:t> </a:t>
            </a:r>
            <a:endParaRPr lang="en-US" sz="1600" dirty="0"/>
          </a:p>
        </p:txBody>
      </p:sp>
    </p:spTree>
    <p:extLst>
      <p:ext uri="{BB962C8B-B14F-4D97-AF65-F5344CB8AC3E}">
        <p14:creationId xmlns:p14="http://schemas.microsoft.com/office/powerpoint/2010/main" val="4085426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Demand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939" y="1524000"/>
            <a:ext cx="6818461" cy="5334000"/>
          </a:xfrm>
        </p:spPr>
      </p:pic>
      <p:sp>
        <p:nvSpPr>
          <p:cNvPr id="5" name="TextBox 4"/>
          <p:cNvSpPr txBox="1"/>
          <p:nvPr/>
        </p:nvSpPr>
        <p:spPr>
          <a:xfrm>
            <a:off x="7162800" y="3429000"/>
            <a:ext cx="1864243" cy="1077218"/>
          </a:xfrm>
          <a:prstGeom prst="rect">
            <a:avLst/>
          </a:prstGeom>
          <a:noFill/>
        </p:spPr>
        <p:txBody>
          <a:bodyPr wrap="square" rtlCol="0">
            <a:spAutoFit/>
          </a:bodyPr>
          <a:lstStyle/>
          <a:p>
            <a:r>
              <a:rPr lang="en-US" sz="1600" i="1" dirty="0" smtClean="0"/>
              <a:t>Growth is projected in all energy sources – fossil fuels and renewables.</a:t>
            </a:r>
            <a:endParaRPr lang="en-US" sz="1600" i="1" dirty="0"/>
          </a:p>
        </p:txBody>
      </p:sp>
    </p:spTree>
    <p:extLst>
      <p:ext uri="{BB962C8B-B14F-4D97-AF65-F5344CB8AC3E}">
        <p14:creationId xmlns:p14="http://schemas.microsoft.com/office/powerpoint/2010/main" val="22837958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Demand</a:t>
            </a:r>
            <a:endParaRPr lang="en-US" dirty="0"/>
          </a:p>
        </p:txBody>
      </p:sp>
      <p:pic>
        <p:nvPicPr>
          <p:cNvPr id="4" name="Picture 5" descr="20150411_gdc765.p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133600"/>
            <a:ext cx="7088475" cy="420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203557" y="3429000"/>
            <a:ext cx="1864243" cy="1323439"/>
          </a:xfrm>
          <a:prstGeom prst="rect">
            <a:avLst/>
          </a:prstGeom>
          <a:noFill/>
        </p:spPr>
        <p:txBody>
          <a:bodyPr wrap="square" rtlCol="0">
            <a:spAutoFit/>
          </a:bodyPr>
          <a:lstStyle/>
          <a:p>
            <a:r>
              <a:rPr lang="en-US" sz="1600" i="1" dirty="0" smtClean="0"/>
              <a:t>Investment in renewables has grown, and the cost of solar power has come down.</a:t>
            </a:r>
            <a:endParaRPr lang="en-US" sz="1600" i="1" dirty="0"/>
          </a:p>
        </p:txBody>
      </p:sp>
    </p:spTree>
    <p:extLst>
      <p:ext uri="{BB962C8B-B14F-4D97-AF65-F5344CB8AC3E}">
        <p14:creationId xmlns:p14="http://schemas.microsoft.com/office/powerpoint/2010/main" val="32425554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and Water Security</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1089226" y="1774825"/>
            <a:ext cx="6965548" cy="4625975"/>
          </a:xfrm>
        </p:spPr>
      </p:pic>
    </p:spTree>
    <p:extLst>
      <p:ext uri="{BB962C8B-B14F-4D97-AF65-F5344CB8AC3E}">
        <p14:creationId xmlns:p14="http://schemas.microsoft.com/office/powerpoint/2010/main" val="216028907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and Water Security</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573234"/>
            <a:ext cx="5865446" cy="5284766"/>
          </a:xfrm>
        </p:spPr>
      </p:pic>
      <p:sp>
        <p:nvSpPr>
          <p:cNvPr id="5" name="Rectangle 4"/>
          <p:cNvSpPr/>
          <p:nvPr/>
        </p:nvSpPr>
        <p:spPr>
          <a:xfrm>
            <a:off x="6096000" y="3093184"/>
            <a:ext cx="3048000" cy="1631216"/>
          </a:xfrm>
          <a:prstGeom prst="rect">
            <a:avLst/>
          </a:prstGeom>
        </p:spPr>
        <p:txBody>
          <a:bodyPr wrap="square">
            <a:spAutoFit/>
          </a:bodyPr>
          <a:lstStyle/>
          <a:p>
            <a:r>
              <a:rPr lang="en-US" sz="2000" i="1" dirty="0"/>
              <a:t>Irrigation for agriculture accounts for 70% of water withdrawals globally and up to 90% in the poorest </a:t>
            </a:r>
            <a:r>
              <a:rPr lang="en-US" sz="2000" i="1" dirty="0" smtClean="0"/>
              <a:t>countries.</a:t>
            </a:r>
            <a:endParaRPr lang="en-US" sz="2000" i="1" dirty="0"/>
          </a:p>
        </p:txBody>
      </p:sp>
    </p:spTree>
    <p:extLst>
      <p:ext uri="{BB962C8B-B14F-4D97-AF65-F5344CB8AC3E}">
        <p14:creationId xmlns:p14="http://schemas.microsoft.com/office/powerpoint/2010/main" val="39742095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Outline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Understanding the Challenge</a:t>
            </a:r>
          </a:p>
          <a:p>
            <a:pPr lvl="1"/>
            <a:r>
              <a:rPr lang="en-US" dirty="0" smtClean="0"/>
              <a:t>Global Trends</a:t>
            </a:r>
          </a:p>
          <a:p>
            <a:pPr lvl="1"/>
            <a:r>
              <a:rPr lang="en-US" dirty="0" smtClean="0"/>
              <a:t>The “Wicked Problem”</a:t>
            </a:r>
          </a:p>
          <a:p>
            <a:r>
              <a:rPr lang="en-US" dirty="0" smtClean="0"/>
              <a:t>Understanding Sustainable Development</a:t>
            </a:r>
          </a:p>
          <a:p>
            <a:pPr lvl="1"/>
            <a:r>
              <a:rPr lang="en-US" dirty="0" smtClean="0"/>
              <a:t>What is Sustainable Development?</a:t>
            </a:r>
          </a:p>
          <a:p>
            <a:pPr lvl="1"/>
            <a:r>
              <a:rPr lang="en-US" dirty="0" smtClean="0"/>
              <a:t>The Triple Bottom Line</a:t>
            </a:r>
          </a:p>
          <a:p>
            <a:r>
              <a:rPr lang="en-US" dirty="0" smtClean="0"/>
              <a:t>Conclusion</a:t>
            </a:r>
          </a:p>
          <a:p>
            <a:r>
              <a:rPr lang="en-US" dirty="0" smtClean="0"/>
              <a:t>Summary</a:t>
            </a:r>
          </a:p>
          <a:p>
            <a:pPr lvl="1"/>
            <a:r>
              <a:rPr lang="en-US" dirty="0" smtClean="0"/>
              <a:t>Vocabulary Review</a:t>
            </a:r>
          </a:p>
          <a:p>
            <a:pPr lvl="1"/>
            <a:r>
              <a:rPr lang="en-US" dirty="0" smtClean="0"/>
              <a:t>Required Materials</a:t>
            </a:r>
          </a:p>
          <a:p>
            <a:pPr lvl="1"/>
            <a:r>
              <a:rPr lang="en-US" dirty="0" smtClean="0"/>
              <a:t>Supplemental Materials</a:t>
            </a:r>
            <a:endParaRPr lang="en-US" dirty="0"/>
          </a:p>
          <a:p>
            <a:pPr lvl="1"/>
            <a:r>
              <a:rPr lang="en-US" dirty="0" smtClean="0"/>
              <a:t>Assignment</a:t>
            </a:r>
            <a:endParaRPr lang="en-US" dirty="0"/>
          </a:p>
        </p:txBody>
      </p:sp>
    </p:spTree>
    <p:extLst>
      <p:ext uri="{BB962C8B-B14F-4D97-AF65-F5344CB8AC3E}">
        <p14:creationId xmlns:p14="http://schemas.microsoft.com/office/powerpoint/2010/main" val="22225043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and Water Security</a:t>
            </a:r>
            <a:endParaRPr lang="en-US" dirty="0"/>
          </a:p>
        </p:txBody>
      </p:sp>
      <p:sp>
        <p:nvSpPr>
          <p:cNvPr id="3" name="Content Placeholder 2"/>
          <p:cNvSpPr>
            <a:spLocks noGrp="1"/>
          </p:cNvSpPr>
          <p:nvPr>
            <p:ph idx="1"/>
          </p:nvPr>
        </p:nvSpPr>
        <p:spPr>
          <a:xfrm>
            <a:off x="6400800" y="1905000"/>
            <a:ext cx="2819400" cy="4516755"/>
          </a:xfrm>
        </p:spPr>
        <p:txBody>
          <a:bodyPr>
            <a:normAutofit lnSpcReduction="10000"/>
          </a:bodyPr>
          <a:lstStyle/>
          <a:p>
            <a:pPr marL="118872" indent="0">
              <a:buNone/>
            </a:pPr>
            <a:r>
              <a:rPr lang="en-US" dirty="0" smtClean="0"/>
              <a:t>By 2050:</a:t>
            </a:r>
          </a:p>
          <a:p>
            <a:r>
              <a:rPr lang="en-US" dirty="0" smtClean="0"/>
              <a:t>2.4 billion more people</a:t>
            </a:r>
          </a:p>
          <a:p>
            <a:r>
              <a:rPr lang="en-US" dirty="0" smtClean="0"/>
              <a:t>60</a:t>
            </a:r>
            <a:r>
              <a:rPr lang="en-US" dirty="0"/>
              <a:t>% </a:t>
            </a:r>
            <a:br>
              <a:rPr lang="en-US" dirty="0"/>
            </a:br>
            <a:r>
              <a:rPr lang="en-US" dirty="0" smtClean="0"/>
              <a:t>more </a:t>
            </a:r>
            <a:r>
              <a:rPr lang="en-US" dirty="0"/>
              <a:t>food </a:t>
            </a:r>
            <a:r>
              <a:rPr lang="en-US" dirty="0" smtClean="0"/>
              <a:t>needed </a:t>
            </a:r>
            <a:endParaRPr lang="en-US" dirty="0"/>
          </a:p>
          <a:p>
            <a:r>
              <a:rPr lang="en-US" dirty="0" smtClean="0"/>
              <a:t>19% </a:t>
            </a:r>
            <a:br>
              <a:rPr lang="en-US" dirty="0" smtClean="0"/>
            </a:br>
            <a:r>
              <a:rPr lang="en-US" dirty="0" smtClean="0"/>
              <a:t>more water needed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9745"/>
            <a:ext cx="6286500" cy="4652010"/>
          </a:xfrm>
          <a:prstGeom prst="rect">
            <a:avLst/>
          </a:prstGeom>
        </p:spPr>
      </p:pic>
    </p:spTree>
    <p:extLst>
      <p:ext uri="{BB962C8B-B14F-4D97-AF65-F5344CB8AC3E}">
        <p14:creationId xmlns:p14="http://schemas.microsoft.com/office/powerpoint/2010/main" val="27722901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and Water Security</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2838796" y="1776874"/>
            <a:ext cx="3466407" cy="4621876"/>
          </a:xfrm>
        </p:spPr>
      </p:pic>
      <p:sp>
        <p:nvSpPr>
          <p:cNvPr id="5" name="TextBox 4"/>
          <p:cNvSpPr txBox="1"/>
          <p:nvPr/>
        </p:nvSpPr>
        <p:spPr>
          <a:xfrm>
            <a:off x="990600" y="5791200"/>
            <a:ext cx="2412840"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800" b="1" i="1" dirty="0" smtClean="0"/>
              <a:t>eutrophication</a:t>
            </a:r>
            <a:endParaRPr lang="en-US" sz="2800" b="1" i="1" dirty="0"/>
          </a:p>
        </p:txBody>
      </p:sp>
    </p:spTree>
    <p:extLst>
      <p:ext uri="{BB962C8B-B14F-4D97-AF65-F5344CB8AC3E}">
        <p14:creationId xmlns:p14="http://schemas.microsoft.com/office/powerpoint/2010/main" val="16279536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Change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0160" y="2236152"/>
            <a:ext cx="6583680" cy="3703320"/>
          </a:xfrm>
        </p:spPr>
      </p:pic>
    </p:spTree>
    <p:extLst>
      <p:ext uri="{BB962C8B-B14F-4D97-AF65-F5344CB8AC3E}">
        <p14:creationId xmlns:p14="http://schemas.microsoft.com/office/powerpoint/2010/main" val="1398625409"/>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Change</a:t>
            </a:r>
            <a:endParaRPr lang="en-US" dirty="0"/>
          </a:p>
        </p:txBody>
      </p:sp>
      <p:pic>
        <p:nvPicPr>
          <p:cNvPr id="6" name="Content Placeholder 5">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62489" y="1774825"/>
            <a:ext cx="6419021" cy="4625975"/>
          </a:xfrm>
        </p:spPr>
      </p:pic>
    </p:spTree>
    <p:extLst>
      <p:ext uri="{BB962C8B-B14F-4D97-AF65-F5344CB8AC3E}">
        <p14:creationId xmlns:p14="http://schemas.microsoft.com/office/powerpoint/2010/main" val="20036754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Change</a:t>
            </a:r>
            <a:endParaRPr lang="en-US" dirty="0"/>
          </a:p>
        </p:txBody>
      </p:sp>
      <p:pic>
        <p:nvPicPr>
          <p:cNvPr id="4" name="Content Placeholder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3657" y="1600200"/>
            <a:ext cx="5190343" cy="5088573"/>
          </a:xfrm>
        </p:spPr>
      </p:pic>
      <p:sp>
        <p:nvSpPr>
          <p:cNvPr id="5" name="TextBox 4"/>
          <p:cNvSpPr txBox="1"/>
          <p:nvPr/>
        </p:nvSpPr>
        <p:spPr>
          <a:xfrm>
            <a:off x="6035520" y="2209800"/>
            <a:ext cx="3032280" cy="3539430"/>
          </a:xfrm>
          <a:prstGeom prst="rect">
            <a:avLst/>
          </a:prstGeom>
          <a:noFill/>
        </p:spPr>
        <p:txBody>
          <a:bodyPr wrap="square" rtlCol="0">
            <a:spAutoFit/>
          </a:bodyPr>
          <a:lstStyle/>
          <a:p>
            <a:r>
              <a:rPr lang="en-US" sz="2800" i="1" dirty="0" smtClean="0"/>
              <a:t>Top 5 Greenhouse Gas Emitters:</a:t>
            </a:r>
          </a:p>
          <a:p>
            <a:endParaRPr lang="en-US" sz="2800" i="1" dirty="0"/>
          </a:p>
          <a:p>
            <a:pPr marL="342900" indent="-342900">
              <a:buAutoNum type="arabicPeriod"/>
            </a:pPr>
            <a:r>
              <a:rPr lang="en-US" sz="2800" i="1" dirty="0" smtClean="0"/>
              <a:t>China</a:t>
            </a:r>
          </a:p>
          <a:p>
            <a:pPr marL="342900" indent="-342900">
              <a:buAutoNum type="arabicPeriod"/>
            </a:pPr>
            <a:r>
              <a:rPr lang="en-US" sz="2800" i="1" dirty="0" smtClean="0"/>
              <a:t>US</a:t>
            </a:r>
          </a:p>
          <a:p>
            <a:pPr marL="342900" indent="-342900">
              <a:buAutoNum type="arabicPeriod"/>
            </a:pPr>
            <a:r>
              <a:rPr lang="en-US" sz="2800" i="1" dirty="0" smtClean="0"/>
              <a:t>EU</a:t>
            </a:r>
          </a:p>
          <a:p>
            <a:pPr marL="342900" indent="-342900">
              <a:buAutoNum type="arabicPeriod"/>
            </a:pPr>
            <a:r>
              <a:rPr lang="en-US" sz="2800" i="1" dirty="0" smtClean="0"/>
              <a:t>India</a:t>
            </a:r>
          </a:p>
          <a:p>
            <a:pPr marL="342900" indent="-342900">
              <a:buAutoNum type="arabicPeriod"/>
            </a:pPr>
            <a:r>
              <a:rPr lang="en-US" sz="2800" i="1" dirty="0" smtClean="0"/>
              <a:t>Russia</a:t>
            </a:r>
            <a:endParaRPr lang="en-US" sz="2800" i="1" dirty="0"/>
          </a:p>
        </p:txBody>
      </p:sp>
    </p:spTree>
    <p:extLst>
      <p:ext uri="{BB962C8B-B14F-4D97-AF65-F5344CB8AC3E}">
        <p14:creationId xmlns:p14="http://schemas.microsoft.com/office/powerpoint/2010/main" val="66314516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Change</a:t>
            </a:r>
            <a:endParaRPr lang="en-US" dirty="0"/>
          </a:p>
        </p:txBody>
      </p:sp>
      <p:pic>
        <p:nvPicPr>
          <p:cNvPr id="4" name="Picture 1" descr="Carbon Chart - Economist.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8633"/>
          <a:stretch/>
        </p:blipFill>
        <p:spPr bwMode="auto">
          <a:xfrm>
            <a:off x="152400" y="1524001"/>
            <a:ext cx="678949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7213599" y="2893874"/>
            <a:ext cx="1905001" cy="2031325"/>
          </a:xfrm>
          <a:prstGeom prst="rect">
            <a:avLst/>
          </a:prstGeom>
          <a:noFill/>
        </p:spPr>
        <p:txBody>
          <a:bodyPr wrap="square" rtlCol="0">
            <a:spAutoFit/>
          </a:bodyPr>
          <a:lstStyle/>
          <a:p>
            <a:r>
              <a:rPr lang="en-US" i="1" dirty="0" smtClean="0"/>
              <a:t>In </a:t>
            </a:r>
            <a:r>
              <a:rPr lang="en-US" i="1" dirty="0"/>
              <a:t>the last 25 </a:t>
            </a:r>
            <a:r>
              <a:rPr lang="en-US" i="1" dirty="0" smtClean="0"/>
              <a:t>years, CO2 emissions have increased more in emerging economies than in the US and EU. </a:t>
            </a:r>
            <a:endParaRPr lang="en-US" i="1" dirty="0"/>
          </a:p>
        </p:txBody>
      </p:sp>
    </p:spTree>
    <p:extLst>
      <p:ext uri="{BB962C8B-B14F-4D97-AF65-F5344CB8AC3E}">
        <p14:creationId xmlns:p14="http://schemas.microsoft.com/office/powerpoint/2010/main" val="2932302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Change</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89004" y="1774825"/>
            <a:ext cx="6165992" cy="4625975"/>
          </a:xfrm>
        </p:spPr>
      </p:pic>
    </p:spTree>
    <p:extLst>
      <p:ext uri="{BB962C8B-B14F-4D97-AF65-F5344CB8AC3E}">
        <p14:creationId xmlns:p14="http://schemas.microsoft.com/office/powerpoint/2010/main" val="29505371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77788"/>
            <a:ext cx="5280214" cy="5280212"/>
          </a:xfrm>
          <a:prstGeom prst="rect">
            <a:avLst/>
          </a:prstGeom>
        </p:spPr>
      </p:pic>
      <p:sp>
        <p:nvSpPr>
          <p:cNvPr id="2" name="Title 1"/>
          <p:cNvSpPr>
            <a:spLocks noGrp="1"/>
          </p:cNvSpPr>
          <p:nvPr>
            <p:ph type="title"/>
          </p:nvPr>
        </p:nvSpPr>
        <p:spPr/>
        <p:txBody>
          <a:bodyPr/>
          <a:lstStyle/>
          <a:p>
            <a:r>
              <a:rPr lang="en-US" dirty="0" smtClean="0"/>
              <a:t>The </a:t>
            </a:r>
            <a:r>
              <a:rPr lang="en-US" dirty="0"/>
              <a:t>C</a:t>
            </a:r>
            <a:r>
              <a:rPr lang="en-US" dirty="0" smtClean="0"/>
              <a:t>hallenge, Again</a:t>
            </a:r>
            <a:endParaRPr lang="en-US" dirty="0"/>
          </a:p>
        </p:txBody>
      </p:sp>
      <p:sp>
        <p:nvSpPr>
          <p:cNvPr id="3" name="Content Placeholder 2"/>
          <p:cNvSpPr>
            <a:spLocks noGrp="1"/>
          </p:cNvSpPr>
          <p:nvPr>
            <p:ph idx="1"/>
          </p:nvPr>
        </p:nvSpPr>
        <p:spPr>
          <a:xfrm>
            <a:off x="5280214" y="1577788"/>
            <a:ext cx="3863786" cy="5280211"/>
          </a:xfrm>
        </p:spPr>
        <p:txBody>
          <a:bodyPr>
            <a:normAutofit fontScale="92500" lnSpcReduction="20000"/>
          </a:bodyPr>
          <a:lstStyle/>
          <a:p>
            <a:pPr marL="118872" indent="0">
              <a:buNone/>
            </a:pPr>
            <a:r>
              <a:rPr lang="en-US" i="1" dirty="0" smtClean="0"/>
              <a:t>How will a growing population live on a polluted, finite, and changing planet?</a:t>
            </a:r>
          </a:p>
          <a:p>
            <a:pPr marL="118872" indent="0">
              <a:buNone/>
            </a:pPr>
            <a:endParaRPr lang="en-US" i="1" dirty="0" smtClean="0"/>
          </a:p>
          <a:p>
            <a:pPr lvl="1"/>
            <a:r>
              <a:rPr lang="en-US" dirty="0" smtClean="0"/>
              <a:t>Pollution and toxic waste</a:t>
            </a:r>
          </a:p>
          <a:p>
            <a:pPr lvl="1"/>
            <a:r>
              <a:rPr lang="en-US" dirty="0" smtClean="0"/>
              <a:t>Deforestation and extinction</a:t>
            </a:r>
          </a:p>
          <a:p>
            <a:pPr lvl="1"/>
            <a:r>
              <a:rPr lang="en-US" dirty="0" smtClean="0"/>
              <a:t>Energy demand</a:t>
            </a:r>
          </a:p>
          <a:p>
            <a:pPr lvl="1"/>
            <a:r>
              <a:rPr lang="en-US" dirty="0" smtClean="0"/>
              <a:t>Food and </a:t>
            </a:r>
            <a:r>
              <a:rPr lang="en-US" dirty="0"/>
              <a:t>w</a:t>
            </a:r>
            <a:r>
              <a:rPr lang="en-US" dirty="0" smtClean="0"/>
              <a:t>ater security</a:t>
            </a:r>
          </a:p>
          <a:p>
            <a:pPr lvl="1"/>
            <a:r>
              <a:rPr lang="en-US" dirty="0" smtClean="0"/>
              <a:t>Climate change</a:t>
            </a:r>
            <a:endParaRPr lang="en-US" dirty="0"/>
          </a:p>
        </p:txBody>
      </p:sp>
    </p:spTree>
    <p:extLst>
      <p:ext uri="{BB962C8B-B14F-4D97-AF65-F5344CB8AC3E}">
        <p14:creationId xmlns:p14="http://schemas.microsoft.com/office/powerpoint/2010/main" val="30183192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Wicked Problem?</a:t>
            </a:r>
            <a:endParaRPr lang="en-US" dirty="0"/>
          </a:p>
        </p:txBody>
      </p:sp>
      <p:sp>
        <p:nvSpPr>
          <p:cNvPr id="3" name="Content Placeholder 2"/>
          <p:cNvSpPr>
            <a:spLocks noGrp="1"/>
          </p:cNvSpPr>
          <p:nvPr>
            <p:ph idx="1"/>
          </p:nvPr>
        </p:nvSpPr>
        <p:spPr>
          <a:xfrm>
            <a:off x="4876800" y="1600201"/>
            <a:ext cx="4267200" cy="5257799"/>
          </a:xfrm>
        </p:spPr>
        <p:txBody>
          <a:bodyPr>
            <a:normAutofit fontScale="70000" lnSpcReduction="20000"/>
          </a:bodyPr>
          <a:lstStyle/>
          <a:p>
            <a:pPr>
              <a:lnSpc>
                <a:spcPct val="120000"/>
              </a:lnSpc>
              <a:spcAft>
                <a:spcPts val="1200"/>
              </a:spcAft>
            </a:pPr>
            <a:r>
              <a:rPr lang="en-US" dirty="0" smtClean="0"/>
              <a:t>Involves multiple stakeholders, who may disagree on the nature of the problem</a:t>
            </a:r>
          </a:p>
          <a:p>
            <a:pPr>
              <a:lnSpc>
                <a:spcPct val="120000"/>
              </a:lnSpc>
              <a:spcAft>
                <a:spcPts val="1200"/>
              </a:spcAft>
            </a:pPr>
            <a:r>
              <a:rPr lang="en-US" dirty="0" smtClean="0"/>
              <a:t>Combines environmental, biological, social, cultural, economic and political causes</a:t>
            </a:r>
          </a:p>
          <a:p>
            <a:pPr>
              <a:lnSpc>
                <a:spcPct val="120000"/>
              </a:lnSpc>
              <a:spcAft>
                <a:spcPts val="1200"/>
              </a:spcAft>
            </a:pPr>
            <a:r>
              <a:rPr lang="en-US" dirty="0" smtClean="0"/>
              <a:t>Continually changes</a:t>
            </a:r>
          </a:p>
          <a:p>
            <a:pPr>
              <a:lnSpc>
                <a:spcPct val="120000"/>
              </a:lnSpc>
              <a:spcAft>
                <a:spcPts val="1200"/>
              </a:spcAft>
            </a:pPr>
            <a:r>
              <a:rPr lang="en-US" dirty="0" smtClean="0"/>
              <a:t>Solving it often means changing behavior</a:t>
            </a:r>
          </a:p>
          <a:p>
            <a:pPr>
              <a:lnSpc>
                <a:spcPct val="120000"/>
              </a:lnSpc>
              <a:spcAft>
                <a:spcPts val="1200"/>
              </a:spcAft>
            </a:pPr>
            <a:r>
              <a:rPr lang="en-US" dirty="0" smtClean="0"/>
              <a:t>Solving it often </a:t>
            </a:r>
            <a:r>
              <a:rPr lang="en-US" dirty="0"/>
              <a:t>means </a:t>
            </a:r>
            <a:r>
              <a:rPr lang="en-US" dirty="0" smtClean="0"/>
              <a:t>trade-offs</a:t>
            </a:r>
          </a:p>
          <a:p>
            <a:pPr>
              <a:lnSpc>
                <a:spcPct val="120000"/>
              </a:lnSpc>
              <a:spcAft>
                <a:spcPts val="1200"/>
              </a:spcAft>
            </a:pPr>
            <a:r>
              <a:rPr lang="en-US" dirty="0" smtClean="0"/>
              <a:t>Can </a:t>
            </a:r>
            <a:r>
              <a:rPr lang="en-US" dirty="0"/>
              <a:t>never be completely solved</a:t>
            </a:r>
          </a:p>
          <a:p>
            <a:pPr>
              <a:lnSpc>
                <a:spcPct val="120000"/>
              </a:lnSpc>
              <a:spcAft>
                <a:spcPts val="1200"/>
              </a:spcAft>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050" t="2241" r="21062"/>
          <a:stretch/>
        </p:blipFill>
        <p:spPr>
          <a:xfrm>
            <a:off x="0" y="1524000"/>
            <a:ext cx="4901609" cy="5333999"/>
          </a:xfrm>
          <a:prstGeom prst="rect">
            <a:avLst/>
          </a:prstGeom>
        </p:spPr>
      </p:pic>
    </p:spTree>
    <p:extLst>
      <p:ext uri="{BB962C8B-B14F-4D97-AF65-F5344CB8AC3E}">
        <p14:creationId xmlns:p14="http://schemas.microsoft.com/office/powerpoint/2010/main" val="18319607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Climate Change: A Wicked Problem</a:t>
            </a:r>
            <a:endParaRPr lang="en-US" dirty="0"/>
          </a:p>
        </p:txBody>
      </p:sp>
      <p:pic>
        <p:nvPicPr>
          <p:cNvPr id="4" name="Picture 1" descr="20150718_inc095.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006644" y="1774825"/>
            <a:ext cx="7130712"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75195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92500" lnSpcReduction="20000"/>
          </a:bodyPr>
          <a:lstStyle/>
          <a:p>
            <a:pPr marL="118872" indent="0">
              <a:buNone/>
            </a:pPr>
            <a:r>
              <a:rPr lang="en-US" i="1" dirty="0" smtClean="0"/>
              <a:t>By the end of this session, you will be able to:</a:t>
            </a:r>
          </a:p>
          <a:p>
            <a:pPr marL="118872" indent="0">
              <a:buNone/>
            </a:pPr>
            <a:endParaRPr lang="en-US" i="1" dirty="0" smtClean="0"/>
          </a:p>
          <a:p>
            <a:r>
              <a:rPr lang="en-US" dirty="0" smtClean="0"/>
              <a:t>Recognize major global social and environmental trends</a:t>
            </a:r>
          </a:p>
          <a:p>
            <a:r>
              <a:rPr lang="en-US" dirty="0" smtClean="0"/>
              <a:t>Understand the concept of “wicked problem” and give examples</a:t>
            </a:r>
          </a:p>
          <a:p>
            <a:r>
              <a:rPr lang="en-US" dirty="0" smtClean="0"/>
              <a:t>Define sustainable development and give examples of sustainable development goals</a:t>
            </a:r>
          </a:p>
          <a:p>
            <a:r>
              <a:rPr lang="en-US" dirty="0" smtClean="0"/>
              <a:t>Use the concept of the Triple Bottom Line to identify economic, social, and environmental trade-offs and overlaps</a:t>
            </a:r>
            <a:endParaRPr lang="en-US" dirty="0"/>
          </a:p>
        </p:txBody>
      </p:sp>
    </p:spTree>
    <p:extLst>
      <p:ext uri="{BB962C8B-B14F-4D97-AF65-F5344CB8AC3E}">
        <p14:creationId xmlns:p14="http://schemas.microsoft.com/office/powerpoint/2010/main" val="3779227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Water Scarcity: A Wicked Problem</a:t>
            </a:r>
            <a:endParaRPr lang="en-US"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3029989" y="1776874"/>
            <a:ext cx="3084022" cy="4621876"/>
          </a:xfrm>
        </p:spPr>
      </p:pic>
    </p:spTree>
    <p:extLst>
      <p:ext uri="{BB962C8B-B14F-4D97-AF65-F5344CB8AC3E}">
        <p14:creationId xmlns:p14="http://schemas.microsoft.com/office/powerpoint/2010/main" val="44475132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Sustainable Development</a:t>
            </a:r>
            <a:endParaRPr lang="en-US" dirty="0"/>
          </a:p>
        </p:txBody>
      </p:sp>
      <p:sp>
        <p:nvSpPr>
          <p:cNvPr id="4" name="Text Placeholder 3"/>
          <p:cNvSpPr>
            <a:spLocks noGrp="1"/>
          </p:cNvSpPr>
          <p:nvPr>
            <p:ph type="body" idx="1"/>
          </p:nvPr>
        </p:nvSpPr>
        <p:spPr/>
        <p:txBody>
          <a:bodyPr/>
          <a:lstStyle/>
          <a:p>
            <a:r>
              <a:rPr lang="en-US" dirty="0" smtClean="0"/>
              <a:t>Long-term Thinking and the Triple Bottom Line</a:t>
            </a:r>
            <a:endParaRPr lang="en-US" dirty="0"/>
          </a:p>
        </p:txBody>
      </p:sp>
    </p:spTree>
    <p:extLst>
      <p:ext uri="{BB962C8B-B14F-4D97-AF65-F5344CB8AC3E}">
        <p14:creationId xmlns:p14="http://schemas.microsoft.com/office/powerpoint/2010/main" val="23649916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Sustainable Development?</a:t>
            </a:r>
            <a:endParaRPr lang="en-US" dirty="0"/>
          </a:p>
        </p:txBody>
      </p:sp>
      <p:sp>
        <p:nvSpPr>
          <p:cNvPr id="3" name="Content Placeholder 2"/>
          <p:cNvSpPr>
            <a:spLocks noGrp="1"/>
          </p:cNvSpPr>
          <p:nvPr>
            <p:ph idx="1"/>
          </p:nvPr>
        </p:nvSpPr>
        <p:spPr>
          <a:xfrm>
            <a:off x="5181600" y="1775191"/>
            <a:ext cx="3505200" cy="4625609"/>
          </a:xfrm>
        </p:spPr>
        <p:txBody>
          <a:bodyPr>
            <a:normAutofit fontScale="92500" lnSpcReduction="20000"/>
          </a:bodyPr>
          <a:lstStyle/>
          <a:p>
            <a:pPr marL="118872" indent="0">
              <a:buNone/>
            </a:pPr>
            <a:r>
              <a:rPr lang="en-US" dirty="0"/>
              <a:t>“Sustainable development is development that meets the needs of the present without compromising the ability of future generations to meet their own needs</a:t>
            </a:r>
            <a:r>
              <a:rPr lang="en-US" dirty="0" smtClean="0"/>
              <a:t>” </a:t>
            </a:r>
          </a:p>
          <a:p>
            <a:pPr marL="118872" indent="0">
              <a:buNone/>
            </a:pPr>
            <a:endParaRPr lang="en-US" dirty="0"/>
          </a:p>
          <a:p>
            <a:pPr marL="118872" indent="0">
              <a:buNone/>
            </a:pPr>
            <a:r>
              <a:rPr lang="en-US" sz="3000" dirty="0" smtClean="0"/>
              <a:t>- </a:t>
            </a:r>
            <a:r>
              <a:rPr lang="en-US" sz="3000" i="1" dirty="0"/>
              <a:t>Our Common Future</a:t>
            </a:r>
            <a:endParaRPr lang="en-US" sz="3000" dirty="0" smtClean="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9725" r="46667" b="2202"/>
          <a:stretch/>
        </p:blipFill>
        <p:spPr>
          <a:xfrm>
            <a:off x="0" y="1524000"/>
            <a:ext cx="4876800" cy="5334000"/>
          </a:xfrm>
          <a:prstGeom prst="rect">
            <a:avLst/>
          </a:prstGeom>
        </p:spPr>
      </p:pic>
    </p:spTree>
    <p:extLst>
      <p:ext uri="{BB962C8B-B14F-4D97-AF65-F5344CB8AC3E}">
        <p14:creationId xmlns:p14="http://schemas.microsoft.com/office/powerpoint/2010/main" val="27805938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 Sustainable Development Goals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993134"/>
            <a:ext cx="8229600" cy="4189356"/>
          </a:xfrm>
        </p:spPr>
      </p:pic>
    </p:spTree>
    <p:extLst>
      <p:ext uri="{BB962C8B-B14F-4D97-AF65-F5344CB8AC3E}">
        <p14:creationId xmlns:p14="http://schemas.microsoft.com/office/powerpoint/2010/main" val="19839534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Sustainable Development: Example</a:t>
            </a:r>
            <a:endParaRPr lang="en-US" dirty="0"/>
          </a:p>
        </p:txBody>
      </p:sp>
      <p:pic>
        <p:nvPicPr>
          <p:cNvPr id="10" name="Content Placeholder 9"/>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1826722" y="2256934"/>
            <a:ext cx="5490556" cy="3661756"/>
          </a:xfrm>
        </p:spPr>
      </p:pic>
      <p:sp>
        <p:nvSpPr>
          <p:cNvPr id="8" name="TextBox 7"/>
          <p:cNvSpPr txBox="1"/>
          <p:nvPr/>
        </p:nvSpPr>
        <p:spPr>
          <a:xfrm>
            <a:off x="4267200" y="3733800"/>
            <a:ext cx="44196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i="1" dirty="0" smtClean="0"/>
              <a:t>Brazil’s energy supply incorporates biofuel production and large hydroelectric power capacity.</a:t>
            </a:r>
            <a:endParaRPr lang="en-US" sz="2400" i="1" dirty="0"/>
          </a:p>
        </p:txBody>
      </p:sp>
    </p:spTree>
    <p:extLst>
      <p:ext uri="{BB962C8B-B14F-4D97-AF65-F5344CB8AC3E}">
        <p14:creationId xmlns:p14="http://schemas.microsoft.com/office/powerpoint/2010/main" val="324393775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Long-Term Thinking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658" y="1562654"/>
            <a:ext cx="6232685" cy="5295346"/>
          </a:xfrm>
          <a:prstGeom prst="rect">
            <a:avLst/>
          </a:prstGeom>
        </p:spPr>
      </p:pic>
      <p:sp>
        <p:nvSpPr>
          <p:cNvPr id="7" name="TextBox 6"/>
          <p:cNvSpPr txBox="1"/>
          <p:nvPr/>
        </p:nvSpPr>
        <p:spPr>
          <a:xfrm>
            <a:off x="304800" y="3694331"/>
            <a:ext cx="1017394" cy="646331"/>
          </a:xfrm>
          <a:prstGeom prst="rect">
            <a:avLst/>
          </a:prstGeom>
          <a:noFill/>
        </p:spPr>
        <p:txBody>
          <a:bodyPr wrap="none" rtlCol="0">
            <a:spAutoFit/>
          </a:bodyPr>
          <a:lstStyle/>
          <a:p>
            <a:pPr algn="r"/>
            <a:r>
              <a:rPr lang="en-US" dirty="0" smtClean="0"/>
              <a:t>Aral Sea </a:t>
            </a:r>
          </a:p>
          <a:p>
            <a:pPr algn="r"/>
            <a:r>
              <a:rPr lang="en-US" dirty="0" smtClean="0"/>
              <a:t>(1989)</a:t>
            </a:r>
            <a:endParaRPr lang="en-US" dirty="0"/>
          </a:p>
        </p:txBody>
      </p:sp>
      <p:sp>
        <p:nvSpPr>
          <p:cNvPr id="8" name="TextBox 7"/>
          <p:cNvSpPr txBox="1"/>
          <p:nvPr/>
        </p:nvSpPr>
        <p:spPr>
          <a:xfrm>
            <a:off x="7810387" y="3694331"/>
            <a:ext cx="1017394" cy="646331"/>
          </a:xfrm>
          <a:prstGeom prst="rect">
            <a:avLst/>
          </a:prstGeom>
          <a:noFill/>
        </p:spPr>
        <p:txBody>
          <a:bodyPr wrap="none" rtlCol="0">
            <a:spAutoFit/>
          </a:bodyPr>
          <a:lstStyle/>
          <a:p>
            <a:r>
              <a:rPr lang="en-US" dirty="0" smtClean="0"/>
              <a:t>Aral Sea </a:t>
            </a:r>
          </a:p>
          <a:p>
            <a:r>
              <a:rPr lang="en-US" dirty="0" smtClean="0"/>
              <a:t>(2014)</a:t>
            </a:r>
            <a:endParaRPr lang="en-US" dirty="0"/>
          </a:p>
        </p:txBody>
      </p:sp>
    </p:spTree>
    <p:extLst>
      <p:ext uri="{BB962C8B-B14F-4D97-AF65-F5344CB8AC3E}">
        <p14:creationId xmlns:p14="http://schemas.microsoft.com/office/powerpoint/2010/main" val="18545735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Triple Bottom Line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42" y="1629284"/>
            <a:ext cx="5152516" cy="5152516"/>
          </a:xfrm>
          <a:prstGeom prst="rect">
            <a:avLst/>
          </a:prstGeom>
        </p:spPr>
      </p:pic>
      <p:sp>
        <p:nvSpPr>
          <p:cNvPr id="4" name="TextBox 3"/>
          <p:cNvSpPr txBox="1"/>
          <p:nvPr/>
        </p:nvSpPr>
        <p:spPr>
          <a:xfrm>
            <a:off x="228600" y="2438400"/>
            <a:ext cx="2621207" cy="1200329"/>
          </a:xfrm>
          <a:prstGeom prst="rect">
            <a:avLst/>
          </a:prstGeom>
          <a:noFill/>
        </p:spPr>
        <p:txBody>
          <a:bodyPr wrap="square" rtlCol="0">
            <a:spAutoFit/>
          </a:bodyPr>
          <a:lstStyle/>
          <a:p>
            <a:r>
              <a:rPr lang="en-US" i="1" dirty="0" smtClean="0"/>
              <a:t>a </a:t>
            </a:r>
            <a:r>
              <a:rPr lang="en-US" i="1" dirty="0"/>
              <a:t>way of business accounting that factors in economic, environmental, and social impacts</a:t>
            </a:r>
          </a:p>
        </p:txBody>
      </p:sp>
    </p:spTree>
    <p:extLst>
      <p:ext uri="{BB962C8B-B14F-4D97-AF65-F5344CB8AC3E}">
        <p14:creationId xmlns:p14="http://schemas.microsoft.com/office/powerpoint/2010/main" val="9443847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Triple Bottom Line?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42" y="1629284"/>
            <a:ext cx="5152516" cy="5152516"/>
          </a:xfrm>
          <a:prstGeom prst="rect">
            <a:avLst/>
          </a:prstGeom>
        </p:spPr>
      </p:pic>
      <p:sp>
        <p:nvSpPr>
          <p:cNvPr id="5" name="TextBox 4"/>
          <p:cNvSpPr txBox="1"/>
          <p:nvPr/>
        </p:nvSpPr>
        <p:spPr>
          <a:xfrm>
            <a:off x="152400" y="1524000"/>
            <a:ext cx="2881058" cy="1754326"/>
          </a:xfrm>
          <a:prstGeom prst="rect">
            <a:avLst/>
          </a:prstGeom>
          <a:noFill/>
        </p:spPr>
        <p:txBody>
          <a:bodyPr wrap="square" rtlCol="0">
            <a:spAutoFit/>
          </a:bodyPr>
          <a:lstStyle/>
          <a:p>
            <a:r>
              <a:rPr lang="en-US" i="1" dirty="0" smtClean="0"/>
              <a:t>It gives you a conceptual tool for assessing sustainability: </a:t>
            </a:r>
          </a:p>
          <a:p>
            <a:pPr marL="285750" indent="-285750">
              <a:buFont typeface="Arial" panose="020B0604020202020204" pitchFamily="34" charset="0"/>
              <a:buChar char="•"/>
            </a:pPr>
            <a:endParaRPr lang="en-US" i="1" dirty="0"/>
          </a:p>
          <a:p>
            <a:r>
              <a:rPr lang="en-US" i="1" dirty="0" smtClean="0"/>
              <a:t>What </a:t>
            </a:r>
            <a:r>
              <a:rPr lang="en-US" i="1" dirty="0"/>
              <a:t>are a business’s economic, environmental, and social impacts</a:t>
            </a:r>
            <a:r>
              <a:rPr lang="en-US" i="1" dirty="0" smtClean="0"/>
              <a:t>?</a:t>
            </a:r>
            <a:endParaRPr lang="en-US" i="1" dirty="0"/>
          </a:p>
        </p:txBody>
      </p:sp>
      <p:sp>
        <p:nvSpPr>
          <p:cNvPr id="7" name="TextBox 6"/>
          <p:cNvSpPr txBox="1"/>
          <p:nvPr/>
        </p:nvSpPr>
        <p:spPr>
          <a:xfrm>
            <a:off x="5715000" y="1524000"/>
            <a:ext cx="3385863" cy="646331"/>
          </a:xfrm>
          <a:prstGeom prst="rect">
            <a:avLst/>
          </a:prstGeom>
          <a:noFill/>
        </p:spPr>
        <p:txBody>
          <a:bodyPr wrap="none" rtlCol="0">
            <a:spAutoFit/>
          </a:bodyPr>
          <a:lstStyle/>
          <a:p>
            <a:pPr algn="r"/>
            <a:r>
              <a:rPr lang="en-US" i="1" dirty="0"/>
              <a:t>Positive impacts = sustainable </a:t>
            </a:r>
            <a:endParaRPr lang="en-US" i="1" dirty="0" smtClean="0"/>
          </a:p>
          <a:p>
            <a:pPr algn="r"/>
            <a:r>
              <a:rPr lang="en-US" i="1" dirty="0" smtClean="0"/>
              <a:t>Negative impacts = unsustainable</a:t>
            </a:r>
          </a:p>
        </p:txBody>
      </p:sp>
    </p:spTree>
    <p:extLst>
      <p:ext uri="{BB962C8B-B14F-4D97-AF65-F5344CB8AC3E}">
        <p14:creationId xmlns:p14="http://schemas.microsoft.com/office/powerpoint/2010/main" val="34705070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Triple Bottom Line: Examples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42" y="1629284"/>
            <a:ext cx="5152516" cy="5152516"/>
          </a:xfrm>
          <a:prstGeom prst="rect">
            <a:avLst/>
          </a:prstGeom>
        </p:spPr>
      </p:pic>
      <p:sp>
        <p:nvSpPr>
          <p:cNvPr id="4" name="TextBox 3"/>
          <p:cNvSpPr txBox="1"/>
          <p:nvPr/>
        </p:nvSpPr>
        <p:spPr>
          <a:xfrm>
            <a:off x="7239000" y="4876800"/>
            <a:ext cx="1690942" cy="175432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Improve energy efficiency, cutting costs and reducing greenhouse gas emissions</a:t>
            </a:r>
            <a:endParaRPr lang="en-US" dirty="0"/>
          </a:p>
        </p:txBody>
      </p:sp>
      <p:sp>
        <p:nvSpPr>
          <p:cNvPr id="5" name="TextBox 4"/>
          <p:cNvSpPr txBox="1"/>
          <p:nvPr/>
        </p:nvSpPr>
        <p:spPr>
          <a:xfrm>
            <a:off x="290258" y="1767142"/>
            <a:ext cx="1843342" cy="25762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Reduce toxins used in manufacturing process , improving health of workers and lessening environmental impact</a:t>
            </a:r>
            <a:endParaRPr lang="en-US" dirty="0"/>
          </a:p>
        </p:txBody>
      </p:sp>
      <p:sp>
        <p:nvSpPr>
          <p:cNvPr id="7" name="TextBox 6"/>
          <p:cNvSpPr txBox="1"/>
          <p:nvPr/>
        </p:nvSpPr>
        <p:spPr>
          <a:xfrm>
            <a:off x="6477000" y="1752600"/>
            <a:ext cx="2438400" cy="147732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Improve workplace safety, improving the quality of life for workers while reducing turnover and lost hours.</a:t>
            </a:r>
            <a:endParaRPr lang="en-US" dirty="0"/>
          </a:p>
        </p:txBody>
      </p:sp>
      <p:cxnSp>
        <p:nvCxnSpPr>
          <p:cNvPr id="9" name="Straight Arrow Connector 8"/>
          <p:cNvCxnSpPr>
            <a:stCxn id="5" idx="3"/>
          </p:cNvCxnSpPr>
          <p:nvPr/>
        </p:nvCxnSpPr>
        <p:spPr>
          <a:xfrm>
            <a:off x="2133600" y="3055271"/>
            <a:ext cx="990600" cy="37372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H="1">
            <a:off x="6150428" y="3229928"/>
            <a:ext cx="326572" cy="19907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flipV="1">
            <a:off x="4648200" y="6248400"/>
            <a:ext cx="2590800" cy="38272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184219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 Challenge, Opportunity</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1091045" y="1776874"/>
            <a:ext cx="6961909" cy="4621876"/>
          </a:xfrm>
        </p:spPr>
      </p:pic>
    </p:spTree>
    <p:extLst>
      <p:ext uri="{BB962C8B-B14F-4D97-AF65-F5344CB8AC3E}">
        <p14:creationId xmlns:p14="http://schemas.microsoft.com/office/powerpoint/2010/main" val="8003988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Challenge</a:t>
            </a:r>
            <a:endParaRPr lang="en-US" dirty="0"/>
          </a:p>
        </p:txBody>
      </p:sp>
      <p:sp>
        <p:nvSpPr>
          <p:cNvPr id="3" name="Subtitle 2"/>
          <p:cNvSpPr>
            <a:spLocks noGrp="1"/>
          </p:cNvSpPr>
          <p:nvPr>
            <p:ph type="body" idx="1"/>
          </p:nvPr>
        </p:nvSpPr>
        <p:spPr/>
        <p:txBody>
          <a:bodyPr/>
          <a:lstStyle/>
          <a:p>
            <a:r>
              <a:rPr lang="en-US" dirty="0" smtClean="0"/>
              <a:t>Global Trends and Wicked Problems</a:t>
            </a:r>
            <a:endParaRPr lang="en-US" dirty="0"/>
          </a:p>
        </p:txBody>
      </p:sp>
    </p:spTree>
    <p:extLst>
      <p:ext uri="{BB962C8B-B14F-4D97-AF65-F5344CB8AC3E}">
        <p14:creationId xmlns:p14="http://schemas.microsoft.com/office/powerpoint/2010/main" val="36118314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a:t>Understanding the Challenge</a:t>
            </a:r>
          </a:p>
          <a:p>
            <a:pPr lvl="1"/>
            <a:r>
              <a:rPr lang="en-US" dirty="0"/>
              <a:t>Global Trends</a:t>
            </a:r>
          </a:p>
          <a:p>
            <a:pPr lvl="1"/>
            <a:r>
              <a:rPr lang="en-US" dirty="0"/>
              <a:t>The “Wicked Problem”</a:t>
            </a:r>
          </a:p>
          <a:p>
            <a:r>
              <a:rPr lang="en-US" dirty="0"/>
              <a:t>Understanding Sustainable Development</a:t>
            </a:r>
          </a:p>
          <a:p>
            <a:pPr lvl="1"/>
            <a:r>
              <a:rPr lang="en-US" dirty="0"/>
              <a:t>What is Sustainable Development?</a:t>
            </a:r>
          </a:p>
          <a:p>
            <a:pPr lvl="2"/>
            <a:r>
              <a:rPr lang="en-US" dirty="0"/>
              <a:t>The Triple Bottom Line</a:t>
            </a:r>
          </a:p>
          <a:p>
            <a:r>
              <a:rPr lang="en-US" dirty="0"/>
              <a:t>Conclusion</a:t>
            </a:r>
          </a:p>
          <a:p>
            <a:r>
              <a:rPr lang="en-US" dirty="0"/>
              <a:t>Summary</a:t>
            </a:r>
          </a:p>
          <a:p>
            <a:pPr lvl="1"/>
            <a:r>
              <a:rPr lang="en-US" dirty="0"/>
              <a:t>Vocabulary Review</a:t>
            </a:r>
          </a:p>
          <a:p>
            <a:pPr lvl="1"/>
            <a:r>
              <a:rPr lang="en-US" dirty="0"/>
              <a:t>Readings and Videos</a:t>
            </a:r>
          </a:p>
          <a:p>
            <a:pPr lvl="1"/>
            <a:r>
              <a:rPr lang="en-US" dirty="0" smtClean="0"/>
              <a:t>Assignment</a:t>
            </a:r>
            <a:endParaRPr lang="en-US" dirty="0"/>
          </a:p>
        </p:txBody>
      </p:sp>
    </p:spTree>
    <p:extLst>
      <p:ext uri="{BB962C8B-B14F-4D97-AF65-F5344CB8AC3E}">
        <p14:creationId xmlns:p14="http://schemas.microsoft.com/office/powerpoint/2010/main" val="75466789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 Review</a:t>
            </a:r>
            <a:endParaRPr lang="en-US" dirty="0"/>
          </a:p>
        </p:txBody>
      </p:sp>
      <p:sp>
        <p:nvSpPr>
          <p:cNvPr id="3" name="Content Placeholder 2"/>
          <p:cNvSpPr>
            <a:spLocks noGrp="1"/>
          </p:cNvSpPr>
          <p:nvPr>
            <p:ph idx="1"/>
          </p:nvPr>
        </p:nvSpPr>
        <p:spPr/>
        <p:txBody>
          <a:bodyPr>
            <a:normAutofit fontScale="92500" lnSpcReduction="20000"/>
          </a:bodyPr>
          <a:lstStyle/>
          <a:p>
            <a:pPr>
              <a:spcAft>
                <a:spcPts val="1200"/>
              </a:spcAft>
            </a:pPr>
            <a:r>
              <a:rPr lang="en-US" b="1" dirty="0" smtClean="0"/>
              <a:t>Wicked Problem:</a:t>
            </a:r>
            <a:r>
              <a:rPr lang="en-US" i="1" dirty="0" smtClean="0"/>
              <a:t> </a:t>
            </a:r>
            <a:r>
              <a:rPr lang="en-US" dirty="0" smtClean="0"/>
              <a:t>A problem that is not easily solved because it has many interconnected causes, many stakeholders, and is continually changing.</a:t>
            </a:r>
          </a:p>
          <a:p>
            <a:pPr>
              <a:spcAft>
                <a:spcPts val="1200"/>
              </a:spcAft>
            </a:pPr>
            <a:r>
              <a:rPr lang="en-US" b="1" dirty="0" smtClean="0"/>
              <a:t>Sustainable Development: </a:t>
            </a:r>
            <a:r>
              <a:rPr lang="en-US" dirty="0" smtClean="0"/>
              <a:t>Development </a:t>
            </a:r>
            <a:r>
              <a:rPr lang="en-US" dirty="0"/>
              <a:t>that meets the needs of the present without compromising the ability of future generations to meet their own needs</a:t>
            </a:r>
            <a:endParaRPr lang="en-US" dirty="0" smtClean="0"/>
          </a:p>
          <a:p>
            <a:pPr>
              <a:spcAft>
                <a:spcPts val="1200"/>
              </a:spcAft>
            </a:pPr>
            <a:r>
              <a:rPr lang="en-US" b="1" dirty="0" smtClean="0"/>
              <a:t>Triple Bottom Line: </a:t>
            </a:r>
            <a:r>
              <a:rPr lang="en-US" dirty="0" smtClean="0"/>
              <a:t>A way of business accounting that factors in economic, environmental, and social impacts.</a:t>
            </a:r>
            <a:endParaRPr lang="en-US" dirty="0"/>
          </a:p>
        </p:txBody>
      </p:sp>
    </p:spTree>
    <p:extLst>
      <p:ext uri="{BB962C8B-B14F-4D97-AF65-F5344CB8AC3E}">
        <p14:creationId xmlns:p14="http://schemas.microsoft.com/office/powerpoint/2010/main" val="16285007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Required Materials</a:t>
            </a:r>
            <a:endParaRPr lang="en-US" dirty="0"/>
          </a:p>
        </p:txBody>
      </p:sp>
      <p:sp>
        <p:nvSpPr>
          <p:cNvPr id="3" name="Content Placeholder 2"/>
          <p:cNvSpPr>
            <a:spLocks noGrp="1"/>
          </p:cNvSpPr>
          <p:nvPr>
            <p:ph idx="1"/>
          </p:nvPr>
        </p:nvSpPr>
        <p:spPr/>
        <p:txBody>
          <a:bodyPr>
            <a:normAutofit fontScale="92500" lnSpcReduction="20000"/>
          </a:bodyPr>
          <a:lstStyle/>
          <a:p>
            <a:pPr marL="118872" indent="0">
              <a:buNone/>
            </a:pPr>
            <a:r>
              <a:rPr lang="en-US" i="1" dirty="0" smtClean="0"/>
              <a:t>Video</a:t>
            </a:r>
          </a:p>
          <a:p>
            <a:pPr lvl="1"/>
            <a:r>
              <a:rPr lang="en-US" dirty="0"/>
              <a:t>Understanding the Challenge and Sustainable Development, Dr. Michael V. Russo. Available on the course website.</a:t>
            </a:r>
          </a:p>
          <a:p>
            <a:pPr marL="118872" indent="0">
              <a:buNone/>
            </a:pPr>
            <a:endParaRPr lang="en-US" i="1" dirty="0" smtClean="0"/>
          </a:p>
          <a:p>
            <a:pPr marL="118872" indent="0">
              <a:buNone/>
            </a:pPr>
            <a:r>
              <a:rPr lang="en-US" i="1" dirty="0" smtClean="0"/>
              <a:t>Reading</a:t>
            </a:r>
          </a:p>
          <a:p>
            <a:pPr lvl="1"/>
            <a:r>
              <a:rPr lang="en-US" u="sng" dirty="0" smtClean="0">
                <a:hlinkClick r:id="rId2"/>
              </a:rPr>
              <a:t>Green </a:t>
            </a:r>
            <a:r>
              <a:rPr lang="en-US" u="sng" dirty="0">
                <a:hlinkClick r:id="rId2"/>
              </a:rPr>
              <a:t>Economy: Realities, Prospects, and Limits To </a:t>
            </a:r>
            <a:r>
              <a:rPr lang="en-US" u="sng" dirty="0" smtClean="0">
                <a:hlinkClick r:id="rId2"/>
              </a:rPr>
              <a:t>Growth</a:t>
            </a:r>
            <a:r>
              <a:rPr lang="en-US" dirty="0" smtClean="0"/>
              <a:t>, Boris </a:t>
            </a:r>
            <a:r>
              <a:rPr lang="en-US" dirty="0" err="1" smtClean="0"/>
              <a:t>Porfiriev</a:t>
            </a:r>
            <a:r>
              <a:rPr lang="en-US" dirty="0" smtClean="0"/>
              <a:t>, Carnegie Moscow Center, 2013. </a:t>
            </a:r>
          </a:p>
          <a:p>
            <a:pPr lvl="2"/>
            <a:r>
              <a:rPr lang="en-US" i="1" dirty="0" smtClean="0"/>
              <a:t>Please pay special attention to the section “Green Shoots in the Russian Economy”.</a:t>
            </a:r>
          </a:p>
          <a:p>
            <a:pPr lvl="2"/>
            <a:r>
              <a:rPr lang="en-US" i="1" dirty="0" smtClean="0"/>
              <a:t>You can also access the reading in Russian </a:t>
            </a:r>
            <a:r>
              <a:rPr lang="en-US" i="1" dirty="0" smtClean="0">
                <a:hlinkClick r:id="rId3"/>
              </a:rPr>
              <a:t>here</a:t>
            </a:r>
            <a:r>
              <a:rPr lang="en-US" i="1" dirty="0" smtClean="0"/>
              <a:t>.</a:t>
            </a:r>
            <a:endParaRPr lang="en-US" dirty="0"/>
          </a:p>
        </p:txBody>
      </p:sp>
    </p:spTree>
    <p:extLst>
      <p:ext uri="{BB962C8B-B14F-4D97-AF65-F5344CB8AC3E}">
        <p14:creationId xmlns:p14="http://schemas.microsoft.com/office/powerpoint/2010/main" val="2311053233"/>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Supplemental Materials</a:t>
            </a:r>
            <a:endParaRPr lang="en-US" dirty="0"/>
          </a:p>
        </p:txBody>
      </p:sp>
      <p:sp>
        <p:nvSpPr>
          <p:cNvPr id="3" name="Content Placeholder 2"/>
          <p:cNvSpPr>
            <a:spLocks noGrp="1"/>
          </p:cNvSpPr>
          <p:nvPr>
            <p:ph idx="1"/>
          </p:nvPr>
        </p:nvSpPr>
        <p:spPr>
          <a:xfrm>
            <a:off x="457200" y="1676400"/>
            <a:ext cx="8229600" cy="4854209"/>
          </a:xfrm>
        </p:spPr>
        <p:txBody>
          <a:bodyPr>
            <a:normAutofit fontScale="62500" lnSpcReduction="20000"/>
          </a:bodyPr>
          <a:lstStyle/>
          <a:p>
            <a:pPr marL="118872" indent="0">
              <a:buNone/>
            </a:pPr>
            <a:r>
              <a:rPr lang="en-US" i="1" dirty="0"/>
              <a:t>Videos</a:t>
            </a:r>
            <a:endParaRPr lang="en-US" dirty="0"/>
          </a:p>
          <a:p>
            <a:pPr lvl="1"/>
            <a:r>
              <a:rPr lang="en-US" u="sng" dirty="0">
                <a:hlinkClick r:id="rId2"/>
              </a:rPr>
              <a:t>What is sustainable development?</a:t>
            </a:r>
            <a:r>
              <a:rPr lang="en-US" dirty="0"/>
              <a:t>, United Nations, 11 Sept. 2015.</a:t>
            </a:r>
          </a:p>
          <a:p>
            <a:pPr lvl="1"/>
            <a:r>
              <a:rPr lang="en-US" u="sng" dirty="0">
                <a:hlinkClick r:id="rId3"/>
              </a:rPr>
              <a:t>Sustainability, The Triple Bottom Line</a:t>
            </a:r>
            <a:r>
              <a:rPr lang="en-US" dirty="0"/>
              <a:t>, Dr. Karl-Henrik Robert, 30 June 2011.</a:t>
            </a:r>
          </a:p>
          <a:p>
            <a:pPr lvl="1"/>
            <a:r>
              <a:rPr lang="en-US" u="sng" dirty="0">
                <a:hlinkClick r:id="rId4"/>
              </a:rPr>
              <a:t>Business &amp; the value of nature</a:t>
            </a:r>
            <a:r>
              <a:rPr lang="en-US" u="sng" dirty="0"/>
              <a:t>,</a:t>
            </a:r>
            <a:r>
              <a:rPr lang="en-US" dirty="0"/>
              <a:t> World Business Council for Sustainable Development, 20 Nov. 2013.</a:t>
            </a:r>
          </a:p>
          <a:p>
            <a:endParaRPr lang="en-US" i="1" dirty="0" smtClean="0"/>
          </a:p>
          <a:p>
            <a:pPr marL="118872" indent="0">
              <a:buNone/>
            </a:pPr>
            <a:r>
              <a:rPr lang="en-US" i="1" dirty="0" smtClean="0"/>
              <a:t>Readings</a:t>
            </a:r>
            <a:endParaRPr lang="en-US" dirty="0"/>
          </a:p>
          <a:p>
            <a:pPr lvl="1"/>
            <a:r>
              <a:rPr lang="en-US" u="sng" dirty="0">
                <a:hlinkClick r:id="rId5"/>
              </a:rPr>
              <a:t>The BRIC nations’ response to climate change is critical to the fate of the planet</a:t>
            </a:r>
            <a:r>
              <a:rPr lang="en-US" dirty="0"/>
              <a:t>, Matthew </a:t>
            </a:r>
            <a:r>
              <a:rPr lang="en-US" dirty="0" err="1"/>
              <a:t>Wheeland</a:t>
            </a:r>
            <a:r>
              <a:rPr lang="en-US" dirty="0"/>
              <a:t>, </a:t>
            </a:r>
            <a:r>
              <a:rPr lang="en-US" i="1" dirty="0"/>
              <a:t>The Guardian</a:t>
            </a:r>
            <a:r>
              <a:rPr lang="en-US" dirty="0"/>
              <a:t>, 4 May 2015</a:t>
            </a:r>
            <a:r>
              <a:rPr lang="en-US" dirty="0" smtClean="0"/>
              <a:t>.</a:t>
            </a:r>
            <a:endParaRPr lang="en-US" dirty="0"/>
          </a:p>
          <a:p>
            <a:pPr lvl="1"/>
            <a:r>
              <a:rPr lang="en-US" u="sng" dirty="0">
                <a:hlinkClick r:id="rId6"/>
              </a:rPr>
              <a:t>With the wicked problems of sustainability come wicked opportunities</a:t>
            </a:r>
            <a:r>
              <a:rPr lang="en-US" dirty="0"/>
              <a:t>, Andree Gosselin O’Meara, </a:t>
            </a:r>
            <a:r>
              <a:rPr lang="en-US" i="1" dirty="0"/>
              <a:t>Sustainability Matters Blog</a:t>
            </a:r>
            <a:r>
              <a:rPr lang="en-US" dirty="0"/>
              <a:t>, 31 July 2014. </a:t>
            </a:r>
          </a:p>
          <a:p>
            <a:pPr lvl="1"/>
            <a:r>
              <a:rPr lang="en-US" u="sng" dirty="0">
                <a:hlinkClick r:id="rId7"/>
              </a:rPr>
              <a:t>Facts and Trends to 2050</a:t>
            </a:r>
            <a:r>
              <a:rPr lang="en-US" dirty="0"/>
              <a:t>, World Business Council for Sustainable Development, 2004</a:t>
            </a:r>
            <a:r>
              <a:rPr lang="en-US" dirty="0" smtClean="0"/>
              <a:t>.</a:t>
            </a:r>
          </a:p>
          <a:p>
            <a:pPr lvl="1"/>
            <a:r>
              <a:rPr lang="en-US" dirty="0" smtClean="0">
                <a:hlinkClick r:id="rId8"/>
              </a:rPr>
              <a:t>Report On Implementing The Principles Of Sustainable Development In The Russian Federation</a:t>
            </a:r>
            <a:r>
              <a:rPr lang="en-US" dirty="0" smtClean="0"/>
              <a:t>,  UN Sustainable Development Knowledge Platform, 2012. Available in Russian </a:t>
            </a:r>
            <a:r>
              <a:rPr lang="en-US" dirty="0" smtClean="0">
                <a:hlinkClick r:id="rId9"/>
              </a:rPr>
              <a:t>here</a:t>
            </a:r>
            <a:r>
              <a:rPr lang="en-US" dirty="0" smtClean="0"/>
              <a:t>.</a:t>
            </a:r>
          </a:p>
          <a:p>
            <a:pPr marL="164592" indent="0">
              <a:buNone/>
            </a:pPr>
            <a:r>
              <a:rPr lang="en-US" i="1" dirty="0"/>
              <a:t>Website</a:t>
            </a:r>
            <a:endParaRPr lang="en-US" dirty="0"/>
          </a:p>
          <a:p>
            <a:pPr lvl="1"/>
            <a:r>
              <a:rPr lang="en-US" u="sng" dirty="0">
                <a:hlinkClick r:id="rId10"/>
              </a:rPr>
              <a:t>The Guardian: The New Bottom Line</a:t>
            </a:r>
            <a:r>
              <a:rPr lang="en-US" dirty="0"/>
              <a:t>.</a:t>
            </a:r>
          </a:p>
        </p:txBody>
      </p:sp>
    </p:spTree>
    <p:extLst>
      <p:ext uri="{BB962C8B-B14F-4D97-AF65-F5344CB8AC3E}">
        <p14:creationId xmlns:p14="http://schemas.microsoft.com/office/powerpoint/2010/main" val="2129455789"/>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normAutofit fontScale="85000" lnSpcReduction="10000"/>
          </a:bodyPr>
          <a:lstStyle/>
          <a:p>
            <a:pPr marL="118872" indent="0">
              <a:buNone/>
            </a:pPr>
            <a:r>
              <a:rPr lang="en-US" i="1" dirty="0" smtClean="0"/>
              <a:t>Based </a:t>
            </a:r>
            <a:r>
              <a:rPr lang="en-US" i="1" dirty="0"/>
              <a:t>on </a:t>
            </a:r>
            <a:r>
              <a:rPr lang="en-US" i="1" dirty="0" smtClean="0"/>
              <a:t>the required reading and your </a:t>
            </a:r>
            <a:r>
              <a:rPr lang="en-US" i="1" dirty="0"/>
              <a:t>viewing of this week’s video and slides, please </a:t>
            </a:r>
            <a:r>
              <a:rPr lang="en-US" i="1" dirty="0" smtClean="0"/>
              <a:t>post to the discussion forums a response to the </a:t>
            </a:r>
            <a:r>
              <a:rPr lang="en-US" i="1" dirty="0"/>
              <a:t>following </a:t>
            </a:r>
            <a:r>
              <a:rPr lang="en-US" i="1" dirty="0" smtClean="0"/>
              <a:t>question:</a:t>
            </a:r>
            <a:endParaRPr lang="en-US" i="1" dirty="0"/>
          </a:p>
          <a:p>
            <a:pPr marL="118872" indent="0">
              <a:buNone/>
            </a:pPr>
            <a:endParaRPr lang="en-US" dirty="0" smtClean="0"/>
          </a:p>
          <a:p>
            <a:pPr>
              <a:spcAft>
                <a:spcPts val="1200"/>
              </a:spcAft>
              <a:buFont typeface="Arial" panose="020B0604020202020204" pitchFamily="34" charset="0"/>
              <a:buChar char="•"/>
            </a:pPr>
            <a:r>
              <a:rPr lang="en-US" b="1" dirty="0" smtClean="0"/>
              <a:t>In </a:t>
            </a:r>
            <a:r>
              <a:rPr lang="en-US" b="1" dirty="0"/>
              <a:t>your opinion, what is the single most important sustainability challenge Russia faces? </a:t>
            </a:r>
            <a:endParaRPr lang="en-US" b="1" dirty="0" smtClean="0"/>
          </a:p>
          <a:p>
            <a:pPr marL="118872" indent="0">
              <a:buNone/>
            </a:pPr>
            <a:endParaRPr lang="en-US" dirty="0" smtClean="0"/>
          </a:p>
          <a:p>
            <a:pPr marL="118872" indent="0">
              <a:buNone/>
            </a:pPr>
            <a:r>
              <a:rPr lang="en-US" i="1" dirty="0" smtClean="0"/>
              <a:t>Your response should be roughly 200 words in length. Be sure to read several of your fellow students’ responses as well and provide comments on them.</a:t>
            </a:r>
            <a:endParaRPr lang="en-US" i="1" dirty="0"/>
          </a:p>
        </p:txBody>
      </p:sp>
    </p:spTree>
    <p:extLst>
      <p:ext uri="{BB962C8B-B14F-4D97-AF65-F5344CB8AC3E}">
        <p14:creationId xmlns:p14="http://schemas.microsoft.com/office/powerpoint/2010/main" val="388520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52400" y="1524000"/>
            <a:ext cx="8991600" cy="5257800"/>
          </a:xfrm>
        </p:spPr>
        <p:txBody>
          <a:bodyPr>
            <a:normAutofit fontScale="32500" lnSpcReduction="20000"/>
          </a:bodyPr>
          <a:lstStyle/>
          <a:p>
            <a:pPr marL="338138" indent="-338138">
              <a:buNone/>
            </a:pPr>
            <a:r>
              <a:rPr lang="en-US" i="1" dirty="0"/>
              <a:t>Population trends:</a:t>
            </a:r>
            <a:endParaRPr lang="en-US" dirty="0"/>
          </a:p>
          <a:p>
            <a:pPr marL="338138" lvl="0" indent="-223838"/>
            <a:r>
              <a:rPr lang="en-US" dirty="0"/>
              <a:t>The Economist (2013) “Not Always with Us,” Jun 1, </a:t>
            </a:r>
            <a:r>
              <a:rPr lang="en-US" u="sng" dirty="0">
                <a:hlinkClick r:id="rId2"/>
              </a:rPr>
              <a:t>http://www.economist.com/news/briefing/21578643-world-has-astonishing-chance-take-billion-people-out-extreme-poverty-2030-not</a:t>
            </a:r>
            <a:r>
              <a:rPr lang="en-US" dirty="0"/>
              <a:t>. </a:t>
            </a:r>
          </a:p>
          <a:p>
            <a:pPr marL="338138" lvl="0" indent="-223838"/>
            <a:r>
              <a:rPr lang="en-US" dirty="0"/>
              <a:t>United Nations, Department of Economic and Social Affairs Population Division (2015) World Population Prospects: The 2015 Revision,  </a:t>
            </a:r>
            <a:r>
              <a:rPr lang="en-US" u="sng" dirty="0">
                <a:hlinkClick r:id="rId3"/>
              </a:rPr>
              <a:t>https://esa.un.org/unpd/wpp/Publications/Files/Key_Findings_WPP_2015.pdf</a:t>
            </a:r>
            <a:r>
              <a:rPr lang="en-US" dirty="0"/>
              <a:t>. </a:t>
            </a:r>
          </a:p>
          <a:p>
            <a:pPr marL="338138" lvl="0" indent="-223838"/>
            <a:r>
              <a:rPr lang="en-US" dirty="0"/>
              <a:t>McDonald, Charlotte (2015) “How Many Earths Do We Need?” Jun 16, </a:t>
            </a:r>
            <a:r>
              <a:rPr lang="en-US" u="sng" dirty="0">
                <a:hlinkClick r:id="rId4"/>
              </a:rPr>
              <a:t>http://www.bbc.com/news/magazine-33133712</a:t>
            </a:r>
            <a:r>
              <a:rPr lang="en-US" dirty="0"/>
              <a:t> </a:t>
            </a:r>
          </a:p>
          <a:p>
            <a:pPr marL="338138" lvl="0" indent="-223838"/>
            <a:r>
              <a:rPr lang="en-US" dirty="0"/>
              <a:t>Global Footprint Network (2016) “Ecological Wealth of Nations,”  </a:t>
            </a:r>
            <a:r>
              <a:rPr lang="en-US" u="sng" dirty="0">
                <a:hlinkClick r:id="rId5"/>
              </a:rPr>
              <a:t>http://www.footprintnetwork.org/ecological_footprint_nations</a:t>
            </a:r>
            <a:r>
              <a:rPr lang="en-US" dirty="0"/>
              <a:t>.</a:t>
            </a:r>
          </a:p>
          <a:p>
            <a:pPr marL="338138" indent="-338138">
              <a:buNone/>
            </a:pPr>
            <a:r>
              <a:rPr lang="en-US" i="1" dirty="0"/>
              <a:t>Air pollution:</a:t>
            </a:r>
            <a:endParaRPr lang="en-US" dirty="0"/>
          </a:p>
          <a:p>
            <a:pPr marL="338138" lvl="0" indent="-223838"/>
            <a:r>
              <a:rPr lang="en-US" dirty="0"/>
              <a:t>United Nations Environment </a:t>
            </a:r>
            <a:r>
              <a:rPr lang="en-US" dirty="0" err="1"/>
              <a:t>Programme</a:t>
            </a:r>
            <a:r>
              <a:rPr lang="en-US" dirty="0"/>
              <a:t> (2016) </a:t>
            </a:r>
            <a:r>
              <a:rPr lang="en-US" i="1" dirty="0"/>
              <a:t>Actions on Air Quality</a:t>
            </a:r>
            <a:r>
              <a:rPr lang="en-US" dirty="0"/>
              <a:t>, </a:t>
            </a:r>
            <a:r>
              <a:rPr lang="en-US" u="sng" dirty="0">
                <a:hlinkClick r:id="rId6"/>
              </a:rPr>
              <a:t>http://www.unep.org/transport/airquality/AQ_GlobalReport_Summary.pdf</a:t>
            </a:r>
            <a:r>
              <a:rPr lang="en-US" dirty="0"/>
              <a:t>.  </a:t>
            </a:r>
          </a:p>
          <a:p>
            <a:pPr marL="338138" indent="-338138">
              <a:buNone/>
            </a:pPr>
            <a:r>
              <a:rPr lang="en-US" i="1" dirty="0"/>
              <a:t>Energy demand:</a:t>
            </a:r>
            <a:endParaRPr lang="en-US" dirty="0"/>
          </a:p>
          <a:p>
            <a:pPr marL="338138" lvl="0" indent="-223838"/>
            <a:r>
              <a:rPr lang="en-US" dirty="0"/>
              <a:t>International Energy Agency (2015) </a:t>
            </a:r>
            <a:r>
              <a:rPr lang="en-US" i="1" dirty="0"/>
              <a:t>World Energy Outlook: Executive Summary</a:t>
            </a:r>
            <a:r>
              <a:rPr lang="en-US" dirty="0"/>
              <a:t>  </a:t>
            </a:r>
            <a:r>
              <a:rPr lang="en-US" u="sng" dirty="0">
                <a:hlinkClick r:id="rId7"/>
              </a:rPr>
              <a:t>http://www.worldenergyoutlook.org/resources/energydevelopment</a:t>
            </a:r>
            <a:r>
              <a:rPr lang="en-US" dirty="0"/>
              <a:t> [available in Russian at </a:t>
            </a:r>
            <a:r>
              <a:rPr lang="en-US" u="sng" dirty="0">
                <a:hlinkClick r:id="rId8"/>
              </a:rPr>
              <a:t>http://www.iea.org/publications/freepublications/publication/world-energy-outlook-2015---executive-summary---russian-version.html</a:t>
            </a:r>
            <a:r>
              <a:rPr lang="en-US" dirty="0"/>
              <a:t>].</a:t>
            </a:r>
          </a:p>
          <a:p>
            <a:pPr marL="338138" lvl="0" indent="-223838"/>
            <a:r>
              <a:rPr lang="en-US" dirty="0"/>
              <a:t>Pederson, Chris (2014) “Access To Energy Explains Unequal Growth Rates of India and China,” </a:t>
            </a:r>
            <a:r>
              <a:rPr lang="en-US" i="1" dirty="0"/>
              <a:t>OilPrice.com</a:t>
            </a:r>
            <a:r>
              <a:rPr lang="en-US" dirty="0"/>
              <a:t>, Jul 16, </a:t>
            </a:r>
            <a:r>
              <a:rPr lang="en-US" u="sng" dirty="0">
                <a:hlinkClick r:id="rId9"/>
              </a:rPr>
              <a:t>http://oilprice.com/Energy/Energy-General/Access-To-Energy-Explains-Unequal-Growth-Rates-of-India-and-China.html</a:t>
            </a:r>
            <a:r>
              <a:rPr lang="en-US" dirty="0"/>
              <a:t>.  </a:t>
            </a:r>
          </a:p>
          <a:p>
            <a:pPr marL="338138" lvl="0" indent="-223838"/>
            <a:r>
              <a:rPr lang="en-US" dirty="0"/>
              <a:t>United Nations Water (2014) “World energy consumption increased by 186% between 1973 and 2010,” Oct. 7,  </a:t>
            </a:r>
            <a:r>
              <a:rPr lang="en-US" u="sng" dirty="0">
                <a:hlinkClick r:id="rId10"/>
              </a:rPr>
              <a:t>http://www.unwater.org/statistics/statistics-detail/en/c/246692/</a:t>
            </a:r>
            <a:r>
              <a:rPr lang="en-US" u="sng" dirty="0"/>
              <a:t> </a:t>
            </a:r>
            <a:endParaRPr lang="en-US" dirty="0"/>
          </a:p>
          <a:p>
            <a:pPr marL="338138" lvl="0" indent="-223838"/>
            <a:r>
              <a:rPr lang="en-US" dirty="0"/>
              <a:t>United States Energy Information Administration (2016) International Energy Outlook 2016, May 11, </a:t>
            </a:r>
            <a:r>
              <a:rPr lang="en-US" u="sng" dirty="0">
                <a:hlinkClick r:id="rId11"/>
              </a:rPr>
              <a:t>http://www.eia.gov/forecasts/ieo/world.cfm</a:t>
            </a:r>
            <a:r>
              <a:rPr lang="en-US" dirty="0"/>
              <a:t>. </a:t>
            </a:r>
            <a:endParaRPr lang="en-US" dirty="0" smtClean="0"/>
          </a:p>
          <a:p>
            <a:pPr marL="338138" indent="-338138">
              <a:buNone/>
            </a:pPr>
            <a:r>
              <a:rPr lang="en-US" i="1" dirty="0"/>
              <a:t>Water and food security:</a:t>
            </a:r>
            <a:endParaRPr lang="en-US" dirty="0"/>
          </a:p>
          <a:p>
            <a:pPr marL="338138" lvl="0" indent="-223838"/>
            <a:r>
              <a:rPr lang="en-US" dirty="0"/>
              <a:t>Grady, Heather (2013) “Three Trends Shaping the Future of Food Security,” Jul. 3, </a:t>
            </a:r>
            <a:r>
              <a:rPr lang="en-US" u="sng" dirty="0">
                <a:hlinkClick r:id="rId12"/>
              </a:rPr>
              <a:t>https://www.rockefellerfoundation.org/blog/three-trends-shaping-future-food</a:t>
            </a:r>
            <a:r>
              <a:rPr lang="en-US" dirty="0"/>
              <a:t>.  </a:t>
            </a:r>
          </a:p>
          <a:p>
            <a:pPr marL="338138" lvl="0" indent="-223838"/>
            <a:r>
              <a:rPr lang="en-US" dirty="0"/>
              <a:t>World Business Council for Sustainable Development (2006) “Facts and Trends,” </a:t>
            </a:r>
            <a:r>
              <a:rPr lang="en-US" u="sng" dirty="0">
                <a:hlinkClick r:id="rId13"/>
              </a:rPr>
              <a:t>http://www.unwater.org/downloads/Water_facts_and_trends.pdf</a:t>
            </a:r>
            <a:r>
              <a:rPr lang="en-US" dirty="0"/>
              <a:t>. </a:t>
            </a:r>
          </a:p>
          <a:p>
            <a:pPr marL="338138" lvl="0" indent="-223838"/>
            <a:r>
              <a:rPr lang="en-US" dirty="0"/>
              <a:t>United Nations Water (2014) “Agriculture is the biggest water user, with irrigation accounting for 70% of global water withdrawals,” Oct. 7, </a:t>
            </a:r>
            <a:r>
              <a:rPr lang="en-US" u="sng" dirty="0">
                <a:hlinkClick r:id="rId14"/>
              </a:rPr>
              <a:t>http://www.unwater.org/statistics/statistics-detail/en/c/246663</a:t>
            </a:r>
            <a:r>
              <a:rPr lang="en-US" dirty="0"/>
              <a:t>.  </a:t>
            </a:r>
          </a:p>
          <a:p>
            <a:pPr marL="338138" lvl="0" indent="-223838"/>
            <a:r>
              <a:rPr lang="en-US" dirty="0"/>
              <a:t>United Nations Water (2014) “Water Quality,” Oct. 7, </a:t>
            </a:r>
            <a:r>
              <a:rPr lang="en-US" u="sng" dirty="0">
                <a:hlinkClick r:id="rId15"/>
              </a:rPr>
              <a:t>http://www.unwater.org/statistics/statistics-detail/en/c/260727</a:t>
            </a:r>
            <a:r>
              <a:rPr lang="en-US" dirty="0"/>
              <a:t>. </a:t>
            </a:r>
          </a:p>
          <a:p>
            <a:pPr marL="338138" lvl="0" indent="-223838"/>
            <a:r>
              <a:rPr lang="en-US" dirty="0"/>
              <a:t>World Food Program (2016) “ Hunger Statistics,” </a:t>
            </a:r>
            <a:r>
              <a:rPr lang="en-US" u="sng" dirty="0">
                <a:hlinkClick r:id="rId16"/>
              </a:rPr>
              <a:t>https://www.wfp.org/hunger/stats</a:t>
            </a:r>
            <a:r>
              <a:rPr lang="en-US" dirty="0" smtClean="0"/>
              <a:t>.</a:t>
            </a:r>
          </a:p>
          <a:p>
            <a:pPr marL="338138" indent="-338138">
              <a:buNone/>
            </a:pPr>
            <a:r>
              <a:rPr lang="en-US" i="1" dirty="0"/>
              <a:t>Climate change</a:t>
            </a:r>
            <a:endParaRPr lang="en-US" dirty="0"/>
          </a:p>
          <a:p>
            <a:pPr marL="338138" lvl="0" indent="-223838"/>
            <a:r>
              <a:rPr lang="en-US" dirty="0"/>
              <a:t>The Economist (2016) “The world’s carbon-dioxide emissions have </a:t>
            </a:r>
            <a:r>
              <a:rPr lang="en-US" dirty="0" err="1"/>
              <a:t>stabilised</a:t>
            </a:r>
            <a:r>
              <a:rPr lang="en-US" dirty="0"/>
              <a:t>," Mar. 16, </a:t>
            </a:r>
            <a:r>
              <a:rPr lang="en-US" u="sng" dirty="0">
                <a:hlinkClick r:id="rId17"/>
              </a:rPr>
              <a:t>http://www.economist.com/news/business-and-finance/21694972-they-need-fall-have-real-impact-climate-change-worlds-carbon</a:t>
            </a:r>
            <a:r>
              <a:rPr lang="en-US" dirty="0"/>
              <a:t>. </a:t>
            </a:r>
          </a:p>
          <a:p>
            <a:pPr marL="338138" lvl="0" indent="-223838"/>
            <a:r>
              <a:rPr lang="en-US" dirty="0"/>
              <a:t>World Resources Institute (2015) “Infographic: What Do Your Country's Emissions Look Like?“ Jun. 23, </a:t>
            </a:r>
            <a:r>
              <a:rPr lang="en-US" u="sng" dirty="0">
                <a:hlinkClick r:id="rId18"/>
              </a:rPr>
              <a:t>http://www.wri.org/blog/2015/06/infographic-what-do-your-countrys-emissions-look</a:t>
            </a:r>
            <a:r>
              <a:rPr lang="en-US" dirty="0"/>
              <a:t>. </a:t>
            </a:r>
          </a:p>
          <a:p>
            <a:pPr marL="338138" indent="-338138">
              <a:buNone/>
            </a:pPr>
            <a:r>
              <a:rPr lang="en-US" i="1" dirty="0"/>
              <a:t>Wicked Problems</a:t>
            </a:r>
            <a:endParaRPr lang="en-US" dirty="0"/>
          </a:p>
          <a:p>
            <a:pPr marL="338138" lvl="0" indent="-223838"/>
            <a:r>
              <a:rPr lang="en-US" dirty="0"/>
              <a:t>Australian Public Service Commission (2007) </a:t>
            </a:r>
            <a:r>
              <a:rPr lang="en-US" i="1" dirty="0"/>
              <a:t>Tackling Wicked Problems: A Public Policy Perspective, </a:t>
            </a:r>
            <a:r>
              <a:rPr lang="en-US" u="sng" dirty="0">
                <a:hlinkClick r:id="rId19"/>
              </a:rPr>
              <a:t>http://www.apsc.gov.au/__data/assets/pdf_file/0005/6386/wickedproblems.pdf</a:t>
            </a:r>
            <a:r>
              <a:rPr lang="en-US" dirty="0"/>
              <a:t>.</a:t>
            </a:r>
          </a:p>
          <a:p>
            <a:pPr marL="338138" indent="-338138">
              <a:buNone/>
            </a:pPr>
            <a:r>
              <a:rPr lang="en-US" i="1" dirty="0"/>
              <a:t>Sustainable Development</a:t>
            </a:r>
            <a:endParaRPr lang="en-US" dirty="0"/>
          </a:p>
          <a:p>
            <a:pPr marL="338138" lvl="0" indent="-223838"/>
            <a:r>
              <a:rPr lang="en-US" dirty="0"/>
              <a:t>World Commission on Environment and Development (1987) </a:t>
            </a:r>
            <a:r>
              <a:rPr lang="en-US" i="1" dirty="0"/>
              <a:t>Our Common Future </a:t>
            </a:r>
            <a:r>
              <a:rPr lang="en-US" u="sng" dirty="0">
                <a:hlinkClick r:id="rId20"/>
              </a:rPr>
              <a:t>http://www.un-documents.net/our-common-future.pdf</a:t>
            </a:r>
            <a:r>
              <a:rPr lang="en-US" dirty="0"/>
              <a:t>. </a:t>
            </a:r>
          </a:p>
          <a:p>
            <a:pPr marL="338138" lvl="0" indent="-223838"/>
            <a:r>
              <a:rPr lang="en-US" dirty="0"/>
              <a:t>United Nations Sustainable Development Knowledge Platform (2015) Sustainable Development Goals, </a:t>
            </a:r>
            <a:r>
              <a:rPr lang="en-US" u="sng" dirty="0">
                <a:hlinkClick r:id="rId21"/>
              </a:rPr>
              <a:t>https://sustainabledevelopment.un.org/?menu=1300</a:t>
            </a:r>
            <a:r>
              <a:rPr lang="en-US" dirty="0"/>
              <a:t>. </a:t>
            </a:r>
          </a:p>
          <a:p>
            <a:pPr marL="338138" lvl="0" indent="-223838"/>
            <a:r>
              <a:rPr lang="en-US" dirty="0"/>
              <a:t>United Nations Development Program (2012) </a:t>
            </a:r>
            <a:r>
              <a:rPr lang="en-US" i="1" dirty="0"/>
              <a:t>Triple Wins for Sustainable Development</a:t>
            </a:r>
            <a:r>
              <a:rPr lang="en-US" dirty="0"/>
              <a:t>, </a:t>
            </a:r>
            <a:r>
              <a:rPr lang="en-US" u="sng" dirty="0">
                <a:hlinkClick r:id="rId22"/>
              </a:rPr>
              <a:t>http://www.undp.org/content/dam/undp/library/Cross-Practice%20generic%20theme/Triple-Wins-for-Sustainable-Development-web.pdf</a:t>
            </a:r>
            <a:r>
              <a:rPr lang="en-US" dirty="0"/>
              <a:t>. </a:t>
            </a:r>
          </a:p>
          <a:p>
            <a:pPr marL="338138" indent="-223838">
              <a:buNone/>
            </a:pPr>
            <a:r>
              <a:rPr lang="en-US" i="1" dirty="0"/>
              <a:t>Triple Bottom Line</a:t>
            </a:r>
            <a:endParaRPr lang="en-US" dirty="0"/>
          </a:p>
          <a:p>
            <a:pPr marL="338138" lvl="0" indent="-223838"/>
            <a:r>
              <a:rPr lang="en-US" dirty="0" err="1"/>
              <a:t>Slaper</a:t>
            </a:r>
            <a:r>
              <a:rPr lang="en-US" dirty="0"/>
              <a:t>, T.F. and T. Hall (2011) “The Triple Bottom Line: What Is It and How Does It Work?” </a:t>
            </a:r>
            <a:r>
              <a:rPr lang="en-US" i="1" dirty="0"/>
              <a:t>Indiana Business Review 86(1), http://www.ibrc.indiana.edu/ibr/2011/spring/article2.html</a:t>
            </a:r>
            <a:endParaRPr lang="en-US" dirty="0"/>
          </a:p>
          <a:p>
            <a:pPr marL="338138" lvl="0" indent="-223838"/>
            <a:r>
              <a:rPr lang="en-US" dirty="0"/>
              <a:t>The Economist (2009) “Triple Bottom Line,” Nov. 17, </a:t>
            </a:r>
            <a:r>
              <a:rPr lang="en-US" u="sng" dirty="0">
                <a:hlinkClick r:id="rId23"/>
              </a:rPr>
              <a:t>http://www.economist.com/node/14301663</a:t>
            </a:r>
            <a:r>
              <a:rPr lang="en-US" dirty="0"/>
              <a:t>. </a:t>
            </a:r>
          </a:p>
          <a:p>
            <a:pPr marL="338138" lvl="0" indent="-223838"/>
            <a:r>
              <a:rPr lang="en-US" dirty="0" err="1"/>
              <a:t>GlobeScan</a:t>
            </a:r>
            <a:r>
              <a:rPr lang="en-US" dirty="0"/>
              <a:t> (2015) “The 2015 Sustainability Leaders” May 28, </a:t>
            </a:r>
            <a:r>
              <a:rPr lang="en-US" u="sng" dirty="0">
                <a:hlinkClick r:id="rId24"/>
              </a:rPr>
              <a:t>http://www.globescan.com/component/edocman/?view=document&amp;id=179&amp;Itemid=591</a:t>
            </a:r>
            <a:r>
              <a:rPr lang="en-US" dirty="0" smtClean="0"/>
              <a:t>.</a:t>
            </a:r>
            <a:endParaRPr lang="en-US" dirty="0"/>
          </a:p>
        </p:txBody>
      </p:sp>
    </p:spTree>
    <p:extLst>
      <p:ext uri="{BB962C8B-B14F-4D97-AF65-F5344CB8AC3E}">
        <p14:creationId xmlns:p14="http://schemas.microsoft.com/office/powerpoint/2010/main" val="37854864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Credits</a:t>
            </a:r>
            <a:endParaRPr lang="en-US" dirty="0"/>
          </a:p>
        </p:txBody>
      </p:sp>
      <p:sp>
        <p:nvSpPr>
          <p:cNvPr id="3" name="Content Placeholder 2"/>
          <p:cNvSpPr>
            <a:spLocks noGrp="1"/>
          </p:cNvSpPr>
          <p:nvPr>
            <p:ph idx="1"/>
          </p:nvPr>
        </p:nvSpPr>
        <p:spPr>
          <a:xfrm>
            <a:off x="76200" y="1600200"/>
            <a:ext cx="8991600" cy="5334000"/>
          </a:xfrm>
        </p:spPr>
        <p:txBody>
          <a:bodyPr>
            <a:normAutofit fontScale="32500" lnSpcReduction="20000"/>
          </a:bodyPr>
          <a:lstStyle/>
          <a:p>
            <a:pPr marL="118872" indent="0">
              <a:buNone/>
            </a:pPr>
            <a:r>
              <a:rPr lang="en-US" dirty="0"/>
              <a:t>Slide 5: Population Growth: http://www.un.org/News/dh/photos/large/2015/July/Population-Infographic-01.jpg</a:t>
            </a:r>
          </a:p>
          <a:p>
            <a:pPr marL="118872" indent="0">
              <a:buNone/>
            </a:pPr>
            <a:r>
              <a:rPr lang="en-US" dirty="0"/>
              <a:t>Slide 6: Population Growth: http://www.un.org/News/dh/photos/large/2015/July/Population-Infographic-02.jpg </a:t>
            </a:r>
          </a:p>
          <a:p>
            <a:pPr marL="118872" indent="0">
              <a:buNone/>
            </a:pPr>
            <a:r>
              <a:rPr lang="en-US" dirty="0"/>
              <a:t>Slide 7: Decrease in Extreme Poverty: http://www.economist.com/news/briefing/21578643-world-has-astonishing-chance-take-billion-people-out-extreme-poverty-2030-not </a:t>
            </a:r>
          </a:p>
          <a:p>
            <a:pPr marL="118872" indent="0">
              <a:buNone/>
            </a:pPr>
            <a:r>
              <a:rPr lang="en-US" dirty="0"/>
              <a:t>Slide 8: Development </a:t>
            </a:r>
            <a:r>
              <a:rPr lang="en-US" dirty="0">
                <a:sym typeface="Wingdings"/>
              </a:rPr>
              <a:t></a:t>
            </a:r>
            <a:r>
              <a:rPr lang="en-US" dirty="0"/>
              <a:t> Consumption: http://oilprice.com/Energy/Energy-General/Access-To-Energy-Explains-Unequal-Growth-Rates-of-India-and-China.html </a:t>
            </a:r>
          </a:p>
          <a:p>
            <a:pPr marL="118872" indent="0">
              <a:buNone/>
            </a:pPr>
            <a:r>
              <a:rPr lang="en-US" dirty="0"/>
              <a:t>Slide 9: Development </a:t>
            </a:r>
            <a:r>
              <a:rPr lang="en-US" dirty="0">
                <a:sym typeface="Wingdings"/>
              </a:rPr>
              <a:t></a:t>
            </a:r>
            <a:r>
              <a:rPr lang="en-US" dirty="0"/>
              <a:t> Over-Consumption: https://upload.wikimedia.org/wikipedia/commons/d/db/Nasa_blue_marble.jpg </a:t>
            </a:r>
          </a:p>
          <a:p>
            <a:pPr marL="118872" indent="0">
              <a:buNone/>
            </a:pPr>
            <a:r>
              <a:rPr lang="en-US" dirty="0"/>
              <a:t>Slide 10: The Challenge: https://upload.wikimedia.org/wikipedia/commons/d/db/Nasa_blue_marble.jpg </a:t>
            </a:r>
          </a:p>
          <a:p>
            <a:pPr marL="118872" indent="0">
              <a:buNone/>
            </a:pPr>
            <a:r>
              <a:rPr lang="en-US" dirty="0"/>
              <a:t>Slide 11: Air Pollution: </a:t>
            </a:r>
            <a:r>
              <a:rPr lang="en-US" u="sng" dirty="0">
                <a:hlinkClick r:id="rId2"/>
              </a:rPr>
              <a:t>http://visuals.datadriven.yale.edu/pollution-map</a:t>
            </a:r>
            <a:r>
              <a:rPr lang="en-US" dirty="0"/>
              <a:t> </a:t>
            </a:r>
          </a:p>
          <a:p>
            <a:pPr marL="118872" indent="0">
              <a:buNone/>
            </a:pPr>
            <a:r>
              <a:rPr lang="en-US" dirty="0"/>
              <a:t>Slide 12: Toxic Waste: Kevin </a:t>
            </a:r>
            <a:r>
              <a:rPr lang="en-US" dirty="0" err="1"/>
              <a:t>McElvaney</a:t>
            </a:r>
            <a:r>
              <a:rPr lang="en-US" dirty="0"/>
              <a:t>/Al Jazeera (</a:t>
            </a:r>
            <a:r>
              <a:rPr lang="en-US" u="sng" dirty="0">
                <a:hlinkClick r:id="rId3"/>
              </a:rPr>
              <a:t>http://www.aljazeera.com/indepth/inpictures/2014/01/pictures-ghana-e-waste-mecca-2014130104740975223.html</a:t>
            </a:r>
            <a:r>
              <a:rPr lang="en-US" dirty="0"/>
              <a:t>)</a:t>
            </a:r>
          </a:p>
          <a:p>
            <a:pPr marL="118872" indent="0">
              <a:buNone/>
            </a:pPr>
            <a:r>
              <a:rPr lang="en-US" dirty="0"/>
              <a:t>Slide 13: Deforestation and Extinction: Rainforest: https://upload.wikimedia.org/wikipedia/commons/d/d0/Aerial_view_of_the_Amazon_Rainforest.jpg.  De-deforestation: </a:t>
            </a:r>
            <a:r>
              <a:rPr lang="en-US" u="sng" dirty="0">
                <a:hlinkClick r:id="rId4"/>
              </a:rPr>
              <a:t>http://www.economist.com/news/science-and-technology/21603409-how-brazil-became-world-leader-reducing-environmental-degradation-cutting</a:t>
            </a:r>
            <a:r>
              <a:rPr lang="en-US" dirty="0"/>
              <a:t>. Fewer farewells: </a:t>
            </a:r>
            <a:r>
              <a:rPr lang="en-US" u="sng" dirty="0">
                <a:hlinkClick r:id="rId5"/>
              </a:rPr>
              <a:t>http://www.unisi.it/sites/default/files/allegatiparagrafo/theeconomist_20130914_biodiversity_0.pdf</a:t>
            </a:r>
            <a:r>
              <a:rPr lang="en-US" dirty="0"/>
              <a:t> </a:t>
            </a:r>
          </a:p>
          <a:p>
            <a:pPr marL="118872" indent="0">
              <a:buNone/>
            </a:pPr>
            <a:r>
              <a:rPr lang="en-US" dirty="0"/>
              <a:t>Slide 14: Energy Demand: http://www.princeton.edu/~ina/images/infographics/lights_earth.jpg </a:t>
            </a:r>
          </a:p>
          <a:p>
            <a:pPr marL="118872" indent="0">
              <a:buNone/>
            </a:pPr>
            <a:r>
              <a:rPr lang="en-US" dirty="0"/>
              <a:t>Slide  15: Energy Demand: http://www.eia.gov/forecasts/ieo/world.cfm </a:t>
            </a:r>
          </a:p>
          <a:p>
            <a:pPr marL="118872" indent="0">
              <a:buNone/>
            </a:pPr>
            <a:r>
              <a:rPr lang="en-US" dirty="0"/>
              <a:t>Slide 16: Energy Demand: http://www.eia.gov/forecasts/ieo/world.cfm</a:t>
            </a:r>
          </a:p>
          <a:p>
            <a:pPr marL="118872" indent="0">
              <a:buNone/>
            </a:pPr>
            <a:r>
              <a:rPr lang="en-US" dirty="0"/>
              <a:t>Slide 17: Energy Demand: http://www.economist.com/blogs/graphicdetail/2015/04/daily-chart-6 </a:t>
            </a:r>
          </a:p>
          <a:p>
            <a:pPr marL="118872" indent="0">
              <a:buNone/>
            </a:pPr>
            <a:r>
              <a:rPr lang="en-US" dirty="0"/>
              <a:t>Slide 18: Food and Water Security: https://www.agric.wa.gov.au/sites/gateway/files/Wheat%20_Z056804_0.jpg</a:t>
            </a:r>
          </a:p>
          <a:p>
            <a:pPr marL="118872" indent="0">
              <a:buNone/>
            </a:pPr>
            <a:r>
              <a:rPr lang="en-US" dirty="0"/>
              <a:t>Slide 19: Food and Water Security: http://www.unep.org/dewa/vitalwater/article43.html </a:t>
            </a:r>
          </a:p>
          <a:p>
            <a:pPr marL="118872" indent="0">
              <a:buNone/>
            </a:pPr>
            <a:r>
              <a:rPr lang="en-US" dirty="0"/>
              <a:t>Slide 20: Food and Water Security: FAO:  http://eumindgogreen13.weebly.com/uploads/5/1/2/6/51264535/7209274.jpg?1451479828 </a:t>
            </a:r>
          </a:p>
          <a:p>
            <a:pPr marL="118872" indent="0">
              <a:buNone/>
            </a:pPr>
            <a:r>
              <a:rPr lang="en-US" dirty="0"/>
              <a:t>Slide 21: Food and Water Security: https://upload.wikimedia.org/wikipedia/commons/7/74/River_algae_Sichuan.jpg </a:t>
            </a:r>
          </a:p>
          <a:p>
            <a:pPr marL="118872" indent="0">
              <a:buNone/>
            </a:pPr>
            <a:r>
              <a:rPr lang="en-US" dirty="0"/>
              <a:t>Slide 22: Climate Change: http://climate.nasa.gov/interactives/climate-time-machine </a:t>
            </a:r>
          </a:p>
          <a:p>
            <a:pPr marL="118872" indent="0">
              <a:buNone/>
            </a:pPr>
            <a:r>
              <a:rPr lang="en-US" dirty="0"/>
              <a:t>Slide 23: Climate Change: http://www.wri.org/sites/default/files/world_ghg_flow_chart_2005.png </a:t>
            </a:r>
          </a:p>
          <a:p>
            <a:pPr marL="118872" indent="0">
              <a:buNone/>
            </a:pPr>
            <a:r>
              <a:rPr lang="en-US" dirty="0"/>
              <a:t>Slide 24: Climate Change: http://www.wri.org/blog/2015/06/infographic-what-do-your-countrys-emissions-look</a:t>
            </a:r>
          </a:p>
          <a:p>
            <a:pPr marL="118872" indent="0">
              <a:buNone/>
            </a:pPr>
            <a:r>
              <a:rPr lang="en-US" dirty="0"/>
              <a:t>Slide 25: Climate Change: http://www.economist.com/blogs/graphicdetail/2013/11/daily-chart </a:t>
            </a:r>
          </a:p>
          <a:p>
            <a:pPr marL="118872" indent="0">
              <a:buNone/>
            </a:pPr>
            <a:r>
              <a:rPr lang="en-US" dirty="0"/>
              <a:t>Slide 26: Climate Change: http://www.nasa.gov/sites/default/files/images/207401main_image_989_full.jpg</a:t>
            </a:r>
          </a:p>
          <a:p>
            <a:pPr marL="118872" indent="0">
              <a:buNone/>
            </a:pPr>
            <a:r>
              <a:rPr lang="en-US" dirty="0"/>
              <a:t>Slide 27: The Challenge, Again: </a:t>
            </a:r>
            <a:r>
              <a:rPr lang="en-US" u="sng" dirty="0">
                <a:hlinkClick r:id="rId6"/>
              </a:rPr>
              <a:t>https://upload.wikimedia.org/wikipedia/commons/d/db/Nasa_blue_marble.jpg</a:t>
            </a:r>
            <a:endParaRPr lang="en-US" dirty="0"/>
          </a:p>
          <a:p>
            <a:pPr marL="118872" indent="0">
              <a:buNone/>
            </a:pPr>
            <a:r>
              <a:rPr lang="en-US" dirty="0"/>
              <a:t>Slide 28: What is a Wicked Problem? https://freeassociationdesign.files.wordpress.com/2010/04/neuron-map.jpg</a:t>
            </a:r>
          </a:p>
          <a:p>
            <a:pPr marL="118872" indent="0">
              <a:buNone/>
            </a:pPr>
            <a:r>
              <a:rPr lang="en-US" dirty="0"/>
              <a:t>Slide 29: Climate Change: A Wicked Problem: http://www.economist.com/news/economic-and-financial-indicators/21657796-global-threats</a:t>
            </a:r>
          </a:p>
          <a:p>
            <a:pPr marL="118872" indent="0">
              <a:buNone/>
            </a:pPr>
            <a:r>
              <a:rPr lang="en-US" dirty="0"/>
              <a:t>Slide 30: Water Scarcity: A Wicked Problem: https://upload.wikimedia.org/wikipedia/commons/e/e1/Drought.jpg </a:t>
            </a:r>
          </a:p>
          <a:p>
            <a:pPr marL="118872" indent="0">
              <a:buNone/>
            </a:pPr>
            <a:r>
              <a:rPr lang="en-US" dirty="0"/>
              <a:t>Slide 33: UN Sustainable Development Goals: https://en.wikipedia.org/wiki/Sustainable_Development_Goals </a:t>
            </a:r>
          </a:p>
          <a:p>
            <a:pPr marL="118872" indent="0">
              <a:buNone/>
            </a:pPr>
            <a:r>
              <a:rPr lang="en-US" dirty="0"/>
              <a:t>Slide 34: Sustainable Development Example: https://upload.wikimedia.org/wikipedia/commons/5/57/Canaviais_Sao_Paulo_01_2008_06.jpg</a:t>
            </a:r>
          </a:p>
          <a:p>
            <a:pPr marL="118872" indent="0">
              <a:buNone/>
            </a:pPr>
            <a:r>
              <a:rPr lang="en-US" dirty="0"/>
              <a:t>Slide 35: Long Term Thinking: </a:t>
            </a:r>
            <a:r>
              <a:rPr lang="en-US" u="sng" dirty="0">
                <a:hlinkClick r:id="rId7"/>
              </a:rPr>
              <a:t>https://en.wikipedia.org/wiki/Aral_Sea#/media/File:AralSea1989_2014.jpg</a:t>
            </a:r>
            <a:r>
              <a:rPr lang="en-US" dirty="0"/>
              <a:t> </a:t>
            </a:r>
          </a:p>
          <a:p>
            <a:pPr marL="118872" indent="0">
              <a:buNone/>
            </a:pPr>
            <a:r>
              <a:rPr lang="en-US" dirty="0"/>
              <a:t>Slide 36: Triple Bottom Line: http://www.csrambassadors.com/corporate-social-responsibility-csrambassadors/triple-bottom-line/ </a:t>
            </a:r>
          </a:p>
          <a:p>
            <a:pPr marL="118872" indent="0">
              <a:buNone/>
            </a:pPr>
            <a:r>
              <a:rPr lang="en-US" dirty="0"/>
              <a:t>Slide 37: Triple Bottom Line: http://www.csrambassadors.com/corporate-social-responsibility-csrambassadors/triple-bottom-line/ </a:t>
            </a:r>
          </a:p>
          <a:p>
            <a:pPr marL="118872" indent="0">
              <a:buNone/>
            </a:pPr>
            <a:r>
              <a:rPr lang="en-US" dirty="0"/>
              <a:t>Slide 38: Triple Bottom Line: http://www.csrambassadors.com/corporate-social-responsibility-csrambassadors/triple-bottom-line/ </a:t>
            </a:r>
          </a:p>
          <a:p>
            <a:pPr marL="118872" indent="0">
              <a:buNone/>
            </a:pPr>
            <a:r>
              <a:rPr lang="en-US" dirty="0"/>
              <a:t>Slide 39: Conclusion: https://</a:t>
            </a:r>
            <a:r>
              <a:rPr lang="en-US" dirty="0" smtClean="0"/>
              <a:t>www.flickr.com/photos/deccgovuk/9459566442</a:t>
            </a:r>
            <a:endParaRPr lang="en-US" dirty="0"/>
          </a:p>
        </p:txBody>
      </p:sp>
    </p:spTree>
    <p:extLst>
      <p:ext uri="{BB962C8B-B14F-4D97-AF65-F5344CB8AC3E}">
        <p14:creationId xmlns:p14="http://schemas.microsoft.com/office/powerpoint/2010/main" val="41758014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Population Growth</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974961" y="1774825"/>
            <a:ext cx="5194077" cy="4625975"/>
          </a:xfrm>
        </p:spPr>
      </p:pic>
    </p:spTree>
    <p:extLst>
      <p:ext uri="{BB962C8B-B14F-4D97-AF65-F5344CB8AC3E}">
        <p14:creationId xmlns:p14="http://schemas.microsoft.com/office/powerpoint/2010/main" val="9579845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Population Growth</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29" y="1774825"/>
            <a:ext cx="6705541" cy="4625975"/>
          </a:xfrm>
        </p:spPr>
      </p:pic>
    </p:spTree>
    <p:extLst>
      <p:ext uri="{BB962C8B-B14F-4D97-AF65-F5344CB8AC3E}">
        <p14:creationId xmlns:p14="http://schemas.microsoft.com/office/powerpoint/2010/main" val="13858527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Decrease in Extreme Poverty</a:t>
            </a:r>
            <a:endParaRPr lang="en-US" dirty="0"/>
          </a:p>
        </p:txBody>
      </p:sp>
      <p:pic>
        <p:nvPicPr>
          <p:cNvPr id="4" name="Content Placeholder 3" descr="Poverty Helmet.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3190875" y="2578100"/>
            <a:ext cx="276225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0013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Development </a:t>
            </a:r>
            <a:r>
              <a:rPr lang="en-US" dirty="0" smtClean="0">
                <a:sym typeface="Wingdings" panose="05000000000000000000" pitchFamily="2" charset="2"/>
              </a:rPr>
              <a:t></a:t>
            </a:r>
            <a:r>
              <a:rPr lang="en-US" dirty="0" smtClean="0"/>
              <a:t> Consumption</a:t>
            </a:r>
            <a:endParaRPr lang="en-US" dirty="0"/>
          </a:p>
        </p:txBody>
      </p:sp>
      <p:pic>
        <p:nvPicPr>
          <p:cNvPr id="2050" name="Picture 2" descr="C:\Users\Kate\Documents\IREX\Week 1 - Global Trends\Images\Consump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15553"/>
            <a:ext cx="9144000" cy="5342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7162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8C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Development </a:t>
            </a:r>
            <a:r>
              <a:rPr lang="en-US" dirty="0" smtClean="0">
                <a:sym typeface="Wingdings" panose="05000000000000000000" pitchFamily="2" charset="2"/>
              </a:rPr>
              <a:t></a:t>
            </a:r>
            <a:r>
              <a:rPr lang="en-US" dirty="0" smtClean="0"/>
              <a:t> Over-Consumption</a:t>
            </a:r>
            <a:endParaRPr lang="en-US" dirty="0"/>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77788"/>
            <a:ext cx="5280214" cy="5280212"/>
          </a:xfrm>
          <a:prstGeom prst="rect">
            <a:avLst/>
          </a:prstGeom>
        </p:spPr>
      </p:pic>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577788"/>
            <a:ext cx="5280214" cy="5280212"/>
          </a:xfrm>
          <a:prstGeom prst="rect">
            <a:avLst/>
          </a:prstGeom>
        </p:spPr>
      </p:pic>
      <p:pic>
        <p:nvPicPr>
          <p:cNvPr id="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1142" y="1604682"/>
            <a:ext cx="5280214" cy="5280212"/>
          </a:xfrm>
          <a:prstGeom prst="rect">
            <a:avLst/>
          </a:prstGeom>
        </p:spPr>
      </p:pic>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7575" y="1577788"/>
            <a:ext cx="5280214" cy="5280212"/>
          </a:xfrm>
          <a:prstGeom prst="rect">
            <a:avLst/>
          </a:prstGeom>
        </p:spPr>
      </p:pic>
    </p:spTree>
    <p:extLst>
      <p:ext uri="{BB962C8B-B14F-4D97-AF65-F5344CB8AC3E}">
        <p14:creationId xmlns:p14="http://schemas.microsoft.com/office/powerpoint/2010/main" val="31556191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Module">
  <a:themeElements>
    <a:clrScheme name="Custom 5">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FFFFFF"/>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2367</TotalTime>
  <Words>4981</Words>
  <Application>Microsoft Office PowerPoint</Application>
  <PresentationFormat>Экран (4:3)</PresentationFormat>
  <Paragraphs>471</Paragraphs>
  <Slides>46</Slides>
  <Notes>40</Notes>
  <HiddenSlides>0</HiddenSlides>
  <MMClips>0</MMClips>
  <ScaleCrop>false</ScaleCrop>
  <HeadingPairs>
    <vt:vector size="4" baseType="variant">
      <vt:variant>
        <vt:lpstr>Тема</vt:lpstr>
      </vt:variant>
      <vt:variant>
        <vt:i4>1</vt:i4>
      </vt:variant>
      <vt:variant>
        <vt:lpstr>Заголовки слайдов</vt:lpstr>
      </vt:variant>
      <vt:variant>
        <vt:i4>46</vt:i4>
      </vt:variant>
    </vt:vector>
  </HeadingPairs>
  <TitlesOfParts>
    <vt:vector size="47" baseType="lpstr">
      <vt:lpstr>1_Module</vt:lpstr>
      <vt:lpstr>Week 1</vt:lpstr>
      <vt:lpstr>Session Outline </vt:lpstr>
      <vt:lpstr>Learning Objectives</vt:lpstr>
      <vt:lpstr>Understanding the Challenge</vt:lpstr>
      <vt:lpstr>Population Growth</vt:lpstr>
      <vt:lpstr>Population Growth</vt:lpstr>
      <vt:lpstr>Decrease in Extreme Poverty</vt:lpstr>
      <vt:lpstr>Development  Consumption</vt:lpstr>
      <vt:lpstr>Development  Over-Consumption</vt:lpstr>
      <vt:lpstr>The Challenge</vt:lpstr>
      <vt:lpstr>Air Pollution</vt:lpstr>
      <vt:lpstr>Toxic Waste</vt:lpstr>
      <vt:lpstr>Deforestation and Extinction</vt:lpstr>
      <vt:lpstr>Energy Demand</vt:lpstr>
      <vt:lpstr>Energy Demand</vt:lpstr>
      <vt:lpstr>Energy Demand </vt:lpstr>
      <vt:lpstr>Energy Demand</vt:lpstr>
      <vt:lpstr>Food and Water Security</vt:lpstr>
      <vt:lpstr>Food and Water Security</vt:lpstr>
      <vt:lpstr>Food and Water Security</vt:lpstr>
      <vt:lpstr>Food and Water Security</vt:lpstr>
      <vt:lpstr>Climate Change</vt:lpstr>
      <vt:lpstr>Climate Change</vt:lpstr>
      <vt:lpstr>Climate Change</vt:lpstr>
      <vt:lpstr>Climate Change</vt:lpstr>
      <vt:lpstr>Climate Change</vt:lpstr>
      <vt:lpstr>The Challenge, Again</vt:lpstr>
      <vt:lpstr>What is a Wicked Problem?</vt:lpstr>
      <vt:lpstr>Climate Change: A Wicked Problem</vt:lpstr>
      <vt:lpstr>Water Scarcity: A Wicked Problem</vt:lpstr>
      <vt:lpstr>Sustainable Development</vt:lpstr>
      <vt:lpstr>What is Sustainable Development?</vt:lpstr>
      <vt:lpstr>UN Sustainable Development Goals</vt:lpstr>
      <vt:lpstr>Sustainable Development: Example</vt:lpstr>
      <vt:lpstr>Long-Term Thinking</vt:lpstr>
      <vt:lpstr>Triple Bottom Line</vt:lpstr>
      <vt:lpstr>Why Triple Bottom Line?</vt:lpstr>
      <vt:lpstr>Triple Bottom Line: Examples</vt:lpstr>
      <vt:lpstr>Conclusion: Challenge, Opportunity</vt:lpstr>
      <vt:lpstr>Summary</vt:lpstr>
      <vt:lpstr>Vocabulary Review</vt:lpstr>
      <vt:lpstr>Required Materials</vt:lpstr>
      <vt:lpstr>Supplemental Materials</vt:lpstr>
      <vt:lpstr>Assignment</vt:lpstr>
      <vt:lpstr>References</vt:lpstr>
      <vt:lpstr>Image Credits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dc:title>
  <dc:creator>Michael</dc:creator>
  <cp:lastModifiedBy>Novikova Svetlana</cp:lastModifiedBy>
  <cp:revision>651</cp:revision>
  <dcterms:created xsi:type="dcterms:W3CDTF">2016-07-09T19:59:39Z</dcterms:created>
  <dcterms:modified xsi:type="dcterms:W3CDTF">2016-11-06T09:04:40Z</dcterms:modified>
</cp:coreProperties>
</file>